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p15="http://schemas.microsoft.com/office/powerpoint/2012/main" saveSubsetFonts="1">
  <p:sldMasterIdLst>
    <p:sldMasterId r:id="rId1" id="2147483648"/>
  </p:sldMasterIdLst>
  <p:notesMasterIdLst>
    <p:notesMasterId r:id="rId107"/>
  </p:notesMasterIdLst>
  <p:sldIdLst>
    <p:sldId r:id="rId2" id="384"/>
    <p:sldId r:id="rId3" id="385"/>
    <p:sldId r:id="rId4" id="386"/>
    <p:sldId r:id="rId5" id="257"/>
    <p:sldId r:id="rId6" id="258"/>
    <p:sldId r:id="rId7" id="259"/>
    <p:sldId r:id="rId8" id="260"/>
    <p:sldId r:id="rId9" id="261"/>
    <p:sldId r:id="rId10" id="387"/>
    <p:sldId r:id="rId11" id="388"/>
    <p:sldId r:id="rId12" id="389"/>
    <p:sldId r:id="rId13" id="390"/>
    <p:sldId r:id="rId14" id="363"/>
    <p:sldId r:id="rId15" id="364"/>
    <p:sldId r:id="rId16" id="365"/>
    <p:sldId r:id="rId17" id="366"/>
    <p:sldId r:id="rId18" id="367"/>
    <p:sldId r:id="rId19" id="368"/>
    <p:sldId r:id="rId20" id="369"/>
    <p:sldId r:id="rId21" id="370"/>
    <p:sldId r:id="rId22" id="371"/>
    <p:sldId r:id="rId23" id="372"/>
    <p:sldId r:id="rId24" id="373"/>
    <p:sldId r:id="rId25" id="394"/>
    <p:sldId r:id="rId26" id="374"/>
    <p:sldId r:id="rId27" id="395"/>
    <p:sldId r:id="rId28" id="393"/>
    <p:sldId r:id="rId29" id="391"/>
    <p:sldId r:id="rId30" id="375"/>
    <p:sldId r:id="rId31" id="376"/>
    <p:sldId r:id="rId32" id="377"/>
    <p:sldId r:id="rId33" id="378"/>
    <p:sldId r:id="rId34" id="397"/>
    <p:sldId r:id="rId35" id="381"/>
    <p:sldId r:id="rId36" id="382"/>
    <p:sldId r:id="rId37" id="383"/>
    <p:sldId r:id="rId38" id="396"/>
    <p:sldId r:id="rId39" id="263"/>
    <p:sldId r:id="rId40" id="264"/>
    <p:sldId r:id="rId41" id="265"/>
    <p:sldId r:id="rId42" id="392"/>
    <p:sldId r:id="rId43" id="398"/>
    <p:sldId r:id="rId44" id="266"/>
    <p:sldId r:id="rId45" id="401"/>
    <p:sldId r:id="rId46" id="399"/>
    <p:sldId r:id="rId47" id="400"/>
    <p:sldId r:id="rId48" id="267"/>
    <p:sldId r:id="rId49" id="404"/>
    <p:sldId r:id="rId50" id="440"/>
    <p:sldId r:id="rId51" id="402"/>
    <p:sldId r:id="rId52" id="403"/>
    <p:sldId r:id="rId53" id="425"/>
    <p:sldId r:id="rId54" id="426"/>
    <p:sldId r:id="rId55" id="427"/>
    <p:sldId r:id="rId56" id="428"/>
    <p:sldId r:id="rId57" id="329"/>
    <p:sldId r:id="rId58" id="331"/>
    <p:sldId r:id="rId59" id="330"/>
    <p:sldId r:id="rId60" id="332"/>
    <p:sldId r:id="rId61" id="439"/>
    <p:sldId r:id="rId62" id="333"/>
    <p:sldId r:id="rId63" id="334"/>
    <p:sldId r:id="rId64" id="435"/>
    <p:sldId r:id="rId65" id="436"/>
    <p:sldId r:id="rId66" id="438"/>
    <p:sldId r:id="rId67" id="437"/>
    <p:sldId r:id="rId68" id="432"/>
    <p:sldId r:id="rId69" id="431"/>
    <p:sldId r:id="rId70" id="430"/>
    <p:sldId r:id="rId71" id="429"/>
    <p:sldId r:id="rId72" id="441"/>
    <p:sldId r:id="rId73" id="433"/>
    <p:sldId r:id="rId74" id="442"/>
    <p:sldId r:id="rId75" id="336"/>
    <p:sldId r:id="rId76" id="443"/>
    <p:sldId r:id="rId77" id="444"/>
    <p:sldId r:id="rId78" id="445"/>
    <p:sldId r:id="rId79" id="434"/>
    <p:sldId r:id="rId80" id="448"/>
    <p:sldId r:id="rId81" id="449"/>
    <p:sldId r:id="rId82" id="446"/>
    <p:sldId r:id="rId83" id="337"/>
    <p:sldId r:id="rId84" id="447"/>
    <p:sldId r:id="rId85" id="405"/>
    <p:sldId r:id="rId86" id="406"/>
    <p:sldId r:id="rId87" id="262"/>
    <p:sldId r:id="rId88" id="407"/>
    <p:sldId r:id="rId89" id="408"/>
    <p:sldId r:id="rId90" id="409"/>
    <p:sldId r:id="rId91" id="412"/>
    <p:sldId r:id="rId92" id="410"/>
    <p:sldId r:id="rId93" id="411"/>
    <p:sldId r:id="rId94" id="283"/>
    <p:sldId r:id="rId95" id="414"/>
    <p:sldId r:id="rId96" id="415"/>
    <p:sldId r:id="rId97" id="416"/>
    <p:sldId r:id="rId98" id="417"/>
    <p:sldId r:id="rId99" id="418"/>
    <p:sldId r:id="rId100" id="419"/>
    <p:sldId r:id="rId101" id="420"/>
    <p:sldId r:id="rId102" id="421"/>
    <p:sldId r:id="rId103" id="422"/>
    <p:sldId r:id="rId104" id="424"/>
    <p:sldId r:id="rId105" id="450"/>
    <p:sldId r:id="rId106" id="423"/>
  </p:sldIdLst>
  <p:sldSz cx="12192000" cy="6858000"/>
  <p:notesSz cx="6858000" cy="9144000"/>
  <p:defaultTextStyle>
    <a:defPPr>
      <a:defRPr lang="en-US"/>
    </a:defPPr>
    <a:lvl1pPr eaLnBrk="1" defTabSz="914400" latinLnBrk="0" rtl="0" marL="0" hangingPunct="1" algn="l">
      <a:defRPr kern="1200" sz="1800">
        <a:solidFill>
          <a:schemeClr val="tx1"/>
        </a:solidFill>
        <a:latin typeface="+mn-lt"/>
        <a:ea typeface="+mn-ea"/>
        <a:cs typeface="+mn-cs"/>
      </a:defRPr>
    </a:lvl1pPr>
    <a:lvl2pPr eaLnBrk="1" defTabSz="914400" latinLnBrk="0" rtl="0" marL="457200" hangingPunct="1" algn="l">
      <a:defRPr kern="1200" sz="1800">
        <a:solidFill>
          <a:schemeClr val="tx1"/>
        </a:solidFill>
        <a:latin typeface="+mn-lt"/>
        <a:ea typeface="+mn-ea"/>
        <a:cs typeface="+mn-cs"/>
      </a:defRPr>
    </a:lvl2pPr>
    <a:lvl3pPr eaLnBrk="1" defTabSz="914400" latinLnBrk="0" rtl="0" marL="914400" hangingPunct="1" algn="l">
      <a:defRPr kern="1200" sz="1800">
        <a:solidFill>
          <a:schemeClr val="tx1"/>
        </a:solidFill>
        <a:latin typeface="+mn-lt"/>
        <a:ea typeface="+mn-ea"/>
        <a:cs typeface="+mn-cs"/>
      </a:defRPr>
    </a:lvl3pPr>
    <a:lvl4pPr eaLnBrk="1" defTabSz="914400" latinLnBrk="0" rtl="0" marL="1371600" hangingPunct="1" algn="l">
      <a:defRPr kern="1200" sz="1800">
        <a:solidFill>
          <a:schemeClr val="tx1"/>
        </a:solidFill>
        <a:latin typeface="+mn-lt"/>
        <a:ea typeface="+mn-ea"/>
        <a:cs typeface="+mn-cs"/>
      </a:defRPr>
    </a:lvl4pPr>
    <a:lvl5pPr eaLnBrk="1" defTabSz="914400" latinLnBrk="0" rtl="0" marL="1828800" hangingPunct="1" algn="l">
      <a:defRPr kern="1200" sz="1800">
        <a:solidFill>
          <a:schemeClr val="tx1"/>
        </a:solidFill>
        <a:latin typeface="+mn-lt"/>
        <a:ea typeface="+mn-ea"/>
        <a:cs typeface="+mn-cs"/>
      </a:defRPr>
    </a:lvl5pPr>
    <a:lvl6pPr eaLnBrk="1" defTabSz="914400" latinLnBrk="0" rtl="0" marL="2286000" hangingPunct="1" algn="l">
      <a:defRPr kern="1200" sz="1800">
        <a:solidFill>
          <a:schemeClr val="tx1"/>
        </a:solidFill>
        <a:latin typeface="+mn-lt"/>
        <a:ea typeface="+mn-ea"/>
        <a:cs typeface="+mn-cs"/>
      </a:defRPr>
    </a:lvl6pPr>
    <a:lvl7pPr eaLnBrk="1" defTabSz="914400" latinLnBrk="0" rtl="0" marL="2743200" hangingPunct="1" algn="l">
      <a:defRPr kern="1200" sz="1800">
        <a:solidFill>
          <a:schemeClr val="tx1"/>
        </a:solidFill>
        <a:latin typeface="+mn-lt"/>
        <a:ea typeface="+mn-ea"/>
        <a:cs typeface="+mn-cs"/>
      </a:defRPr>
    </a:lvl7pPr>
    <a:lvl8pPr eaLnBrk="1" defTabSz="914400" latinLnBrk="0" rtl="0" marL="3200400" hangingPunct="1" algn="l">
      <a:defRPr kern="1200" sz="1800">
        <a:solidFill>
          <a:schemeClr val="tx1"/>
        </a:solidFill>
        <a:latin typeface="+mn-lt"/>
        <a:ea typeface="+mn-ea"/>
        <a:cs typeface="+mn-cs"/>
      </a:defRPr>
    </a:lvl8pPr>
    <a:lvl9pPr eaLnBrk="1" defTabSz="914400" latinLnBrk="0" rtl="0" marL="3657600" hangingPunct="1" algn="l">
      <a:defRPr kern="1200" sz="18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3242D7A-1D48-419D-BDDA-0F580B079AF2}">
          <p14:sldIdLst>
            <p14:sldId id="384"/>
            <p14:sldId id="385"/>
            <p14:sldId id="386"/>
            <p14:sldId id="257"/>
            <p14:sldId id="258"/>
            <p14:sldId id="259"/>
            <p14:sldId id="260"/>
            <p14:sldId id="261"/>
            <p14:sldId id="387"/>
            <p14:sldId id="388"/>
            <p14:sldId id="389"/>
            <p14:sldId id="390"/>
            <p14:sldId id="363"/>
            <p14:sldId id="364"/>
            <p14:sldId id="365"/>
            <p14:sldId id="366"/>
            <p14:sldId id="367"/>
            <p14:sldId id="368"/>
            <p14:sldId id="369"/>
            <p14:sldId id="370"/>
            <p14:sldId id="371"/>
            <p14:sldId id="372"/>
            <p14:sldId id="373"/>
            <p14:sldId id="394"/>
            <p14:sldId id="374"/>
            <p14:sldId id="395"/>
            <p14:sldId id="393"/>
            <p14:sldId id="391"/>
            <p14:sldId id="375"/>
            <p14:sldId id="376"/>
            <p14:sldId id="377"/>
            <p14:sldId id="378"/>
            <p14:sldId id="397"/>
            <p14:sldId id="381"/>
            <p14:sldId id="382"/>
            <p14:sldId id="383"/>
            <p14:sldId id="396"/>
            <p14:sldId id="263"/>
            <p14:sldId id="264"/>
            <p14:sldId id="265"/>
            <p14:sldId id="392"/>
            <p14:sldId id="398"/>
            <p14:sldId id="266"/>
            <p14:sldId id="401"/>
            <p14:sldId id="399"/>
            <p14:sldId id="400"/>
            <p14:sldId id="267"/>
            <p14:sldId id="404"/>
            <p14:sldId id="440"/>
            <p14:sldId id="402"/>
            <p14:sldId id="403"/>
            <p14:sldId id="425"/>
            <p14:sldId id="426"/>
            <p14:sldId id="427"/>
            <p14:sldId id="428"/>
            <p14:sldId id="329"/>
            <p14:sldId id="331"/>
            <p14:sldId id="330"/>
            <p14:sldId id="332"/>
            <p14:sldId id="439"/>
            <p14:sldId id="333"/>
            <p14:sldId id="334"/>
            <p14:sldId id="435"/>
            <p14:sldId id="436"/>
            <p14:sldId id="438"/>
            <p14:sldId id="437"/>
            <p14:sldId id="432"/>
            <p14:sldId id="431"/>
            <p14:sldId id="430"/>
            <p14:sldId id="429"/>
            <p14:sldId id="441"/>
            <p14:sldId id="433"/>
            <p14:sldId id="442"/>
            <p14:sldId id="336"/>
            <p14:sldId id="443"/>
            <p14:sldId id="444"/>
            <p14:sldId id="445"/>
            <p14:sldId id="434"/>
            <p14:sldId id="448"/>
            <p14:sldId id="449"/>
            <p14:sldId id="446"/>
            <p14:sldId id="337"/>
            <p14:sldId id="447"/>
            <p14:sldId id="405"/>
            <p14:sldId id="406"/>
            <p14:sldId id="262"/>
            <p14:sldId id="407"/>
            <p14:sldId id="408"/>
            <p14:sldId id="409"/>
            <p14:sldId id="412"/>
            <p14:sldId id="410"/>
            <p14:sldId id="411"/>
            <p14:sldId id="283"/>
            <p14:sldId id="414"/>
            <p14:sldId id="415"/>
            <p14:sldId id="416"/>
            <p14:sldId id="417"/>
            <p14:sldId id="418"/>
            <p14:sldId id="419"/>
            <p14:sldId id="420"/>
            <p14:sldId id="421"/>
            <p14:sldId id="422"/>
            <p14:sldId id="424"/>
            <p14:sldId id="450"/>
            <p14:sldId id="423"/>
          </p14:sldIdLst>
        </p14:section>
      </p14:sectionLst>
    </p:ext>
    <p:ext uri="{EFAFB233-063F-42B5-8137-9DF3F51BA10A}">
      <p15:sldGuideLst xmlns:p15="http://schemas.microsoft.com/office/powerpoint/2012/main"/>
    </p:ext>
    <p:ext uri="http://customooxmlschemas.google.com/">
      <go:slidesCustomData xmlns:go="http://customooxmlschemas.google.com/" roundtripDataSignature="AMtx7miBOCIVVmiucVLvG6ARSukrhNwBMg==" r:id="rId113"/>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clrIdx="0" initials="" lastIdx="1" name="Venu G" id="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Type="http://schemas.openxmlformats.org/officeDocument/2006/relationships/slide" Target="slides/slide25.xml" Id="rId26"></Relationship><Relationship Type="http://schemas.openxmlformats.org/officeDocument/2006/relationships/slide" Target="slides/slide20.xml" Id="rId21"></Relationship><Relationship Type="http://schemas.openxmlformats.org/officeDocument/2006/relationships/slide" Target="slides/slide41.xml" Id="rId42"></Relationship><Relationship Type="http://schemas.openxmlformats.org/officeDocument/2006/relationships/slide" Target="slides/slide46.xml" Id="rId47"></Relationship><Relationship Type="http://schemas.openxmlformats.org/officeDocument/2006/relationships/slide" Target="slides/slide62.xml" Id="rId63"></Relationship><Relationship Type="http://schemas.openxmlformats.org/officeDocument/2006/relationships/slide" Target="slides/slide67.xml" Id="rId68"></Relationship><Relationship Type="http://schemas.openxmlformats.org/officeDocument/2006/relationships/slide" Target="slides/slide83.xml" Id="rId84"></Relationship><Relationship Type="http://schemas.openxmlformats.org/officeDocument/2006/relationships/slide" Target="slides/slide88.xml" Id="rId89"></Relationship><Relationship Type="http://schemas.openxmlformats.org/officeDocument/2006/relationships/tableStyles" Target="tableStyles.xml" Id="rId112"></Relationship><Relationship Type="http://schemas.openxmlformats.org/officeDocument/2006/relationships/slide" Target="slides/slide15.xml" Id="rId16"></Relationship><Relationship Type="http://schemas.openxmlformats.org/officeDocument/2006/relationships/notesMaster" Target="notesMasters/notesMaster1.xml" Id="rId107"></Relationship><Relationship Type="http://schemas.openxmlformats.org/officeDocument/2006/relationships/slide" Target="slides/slide10.xml" Id="rId11"></Relationship><Relationship Type="http://schemas.openxmlformats.org/officeDocument/2006/relationships/slide" Target="slides/slide31.xml" Id="rId32"></Relationship><Relationship Type="http://schemas.openxmlformats.org/officeDocument/2006/relationships/slide" Target="slides/slide36.xml" Id="rId37"></Relationship><Relationship Type="http://schemas.openxmlformats.org/officeDocument/2006/relationships/slide" Target="slides/slide52.xml" Id="rId53"></Relationship><Relationship Type="http://schemas.openxmlformats.org/officeDocument/2006/relationships/slide" Target="slides/slide57.xml" Id="rId58"></Relationship><Relationship Type="http://schemas.openxmlformats.org/officeDocument/2006/relationships/slide" Target="slides/slide73.xml" Id="rId74"></Relationship><Relationship Type="http://schemas.openxmlformats.org/officeDocument/2006/relationships/slide" Target="slides/slide78.xml" Id="rId79"></Relationship><Relationship Type="http://schemas.openxmlformats.org/officeDocument/2006/relationships/slide" Target="slides/slide101.xml" Id="rId102"></Relationship><Relationship Type="http://schemas.openxmlformats.org/officeDocument/2006/relationships/slide" Target="slides/slide4.xml" Id="rId5"></Relationship><Relationship Type="http://schemas.openxmlformats.org/officeDocument/2006/relationships/slide" Target="slides/slide89.xml" Id="rId90"></Relationship><Relationship Type="http://schemas.openxmlformats.org/officeDocument/2006/relationships/slide" Target="slides/slide94.xml" Id="rId95"></Relationship><Relationship Type="http://schemas.openxmlformats.org/officeDocument/2006/relationships/slide" Target="slides/slide21.xml" Id="rId22"></Relationship><Relationship Type="http://schemas.openxmlformats.org/officeDocument/2006/relationships/slide" Target="slides/slide26.xml" Id="rId27"></Relationship><Relationship Type="http://schemas.openxmlformats.org/officeDocument/2006/relationships/slide" Target="slides/slide42.xml" Id="rId43"></Relationship><Relationship Type="http://schemas.openxmlformats.org/officeDocument/2006/relationships/slide" Target="slides/slide47.xml" Id="rId48"></Relationship><Relationship Type="http://schemas.openxmlformats.org/officeDocument/2006/relationships/slide" Target="slides/slide63.xml" Id="rId64"></Relationship><Relationship Type="http://schemas.openxmlformats.org/officeDocument/2006/relationships/slide" Target="slides/slide68.xml" Id="rId69"></Relationship><Relationship Type="http://schemas.openxmlformats.org/officeDocument/2006/relationships/slide" Target="slides/slide79.xml" Id="rId80"></Relationship><Relationship Type="http://schemas.openxmlformats.org/officeDocument/2006/relationships/slide" Target="slides/slide84.xml" Id="rId85"></Relationship><Relationship Type="http://schemas.openxmlformats.org/officeDocument/2006/relationships/slide" Target="slides/slide11.xml" Id="rId12"></Relationship><Relationship Type="http://schemas.openxmlformats.org/officeDocument/2006/relationships/slide" Target="slides/slide16.xml" Id="rId17"></Relationship><Relationship Type="http://schemas.openxmlformats.org/officeDocument/2006/relationships/slide" Target="slides/slide32.xml" Id="rId33"></Relationship><Relationship Type="http://schemas.openxmlformats.org/officeDocument/2006/relationships/slide" Target="slides/slide37.xml" Id="rId38"></Relationship><Relationship Type="http://schemas.openxmlformats.org/officeDocument/2006/relationships/slide" Target="slides/slide58.xml" Id="rId59"></Relationship><Relationship Type="http://schemas.openxmlformats.org/officeDocument/2006/relationships/slide" Target="slides/slide102.xml" Id="rId103"></Relationship><Relationship Type="http://schemas.openxmlformats.org/officeDocument/2006/relationships/commentAuthors" Target="commentAuthors.xml" Id="rId108"></Relationship><Relationship Type="http://schemas.openxmlformats.org/officeDocument/2006/relationships/slide" Target="slides/slide53.xml" Id="rId54"></Relationship><Relationship Type="http://schemas.openxmlformats.org/officeDocument/2006/relationships/slide" Target="slides/slide69.xml" Id="rId70"></Relationship><Relationship Type="http://schemas.openxmlformats.org/officeDocument/2006/relationships/slide" Target="slides/slide74.xml" Id="rId75"></Relationship><Relationship Type="http://schemas.openxmlformats.org/officeDocument/2006/relationships/slide" Target="slides/slide90.xml" Id="rId91"></Relationship><Relationship Type="http://schemas.openxmlformats.org/officeDocument/2006/relationships/slide" Target="slides/slide95.xml" Id="rId96"></Relationship><Relationship Type="http://schemas.openxmlformats.org/officeDocument/2006/relationships/slideMaster" Target="slideMasters/slideMaster1.xml" Id="rId1"></Relationship><Relationship Type="http://schemas.openxmlformats.org/officeDocument/2006/relationships/slide" Target="slides/slide5.xml" Id="rId6"></Relationship><Relationship Type="http://schemas.openxmlformats.org/officeDocument/2006/relationships/slide" Target="slides/slide14.xml" Id="rId15"></Relationship><Relationship Type="http://schemas.openxmlformats.org/officeDocument/2006/relationships/slide" Target="slides/slide22.xml" Id="rId23"></Relationship><Relationship Type="http://schemas.openxmlformats.org/officeDocument/2006/relationships/slide" Target="slides/slide27.xml" Id="rId28"></Relationship><Relationship Type="http://schemas.openxmlformats.org/officeDocument/2006/relationships/slide" Target="slides/slide35.xml" Id="rId36"></Relationship><Relationship Type="http://schemas.openxmlformats.org/officeDocument/2006/relationships/slide" Target="slides/slide48.xml" Id="rId49"></Relationship><Relationship Type="http://schemas.openxmlformats.org/officeDocument/2006/relationships/slide" Target="slides/slide56.xml" Id="rId57"></Relationship><Relationship Type="http://schemas.openxmlformats.org/officeDocument/2006/relationships/slide" Target="slides/slide105.xml" Id="rId106"></Relationship><Relationship Type="http://schemas.openxmlformats.org/officeDocument/2006/relationships/slide" Target="slides/slide9.xml" Id="rId10"></Relationship><Relationship Type="http://schemas.openxmlformats.org/officeDocument/2006/relationships/slide" Target="slides/slide30.xml" Id="rId31"></Relationship><Relationship Type="http://schemas.openxmlformats.org/officeDocument/2006/relationships/slide" Target="slides/slide43.xml" Id="rId44"></Relationship><Relationship Type="http://schemas.openxmlformats.org/officeDocument/2006/relationships/slide" Target="slides/slide51.xml" Id="rId52"></Relationship><Relationship Type="http://schemas.openxmlformats.org/officeDocument/2006/relationships/slide" Target="slides/slide59.xml" Id="rId60"></Relationship><Relationship Type="http://schemas.openxmlformats.org/officeDocument/2006/relationships/slide" Target="slides/slide64.xml" Id="rId65"></Relationship><Relationship Type="http://schemas.openxmlformats.org/officeDocument/2006/relationships/slide" Target="slides/slide72.xml" Id="rId73"></Relationship><Relationship Type="http://schemas.openxmlformats.org/officeDocument/2006/relationships/slide" Target="slides/slide77.xml" Id="rId78"></Relationship><Relationship Type="http://schemas.openxmlformats.org/officeDocument/2006/relationships/slide" Target="slides/slide80.xml" Id="rId81"></Relationship><Relationship Type="http://schemas.openxmlformats.org/officeDocument/2006/relationships/slide" Target="slides/slide85.xml" Id="rId86"></Relationship><Relationship Type="http://schemas.openxmlformats.org/officeDocument/2006/relationships/slide" Target="slides/slide93.xml" Id="rId94"></Relationship><Relationship Type="http://schemas.openxmlformats.org/officeDocument/2006/relationships/slide" Target="slides/slide98.xml" Id="rId99"></Relationship><Relationship Type="http://schemas.openxmlformats.org/officeDocument/2006/relationships/slide" Target="slides/slide100.xml" Id="rId101"></Relationship><Relationship Type="http://schemas.openxmlformats.org/officeDocument/2006/relationships/slide" Target="slides/slide3.xml" Id="rId4"></Relationship><Relationship Type="http://schemas.openxmlformats.org/officeDocument/2006/relationships/slide" Target="slides/slide8.xml" Id="rId9"></Relationship><Relationship Type="http://schemas.openxmlformats.org/officeDocument/2006/relationships/slide" Target="slides/slide12.xml" Id="rId13"></Relationship><Relationship Type="http://schemas.openxmlformats.org/officeDocument/2006/relationships/slide" Target="slides/slide17.xml" Id="rId18"></Relationship><Relationship Type="http://schemas.openxmlformats.org/officeDocument/2006/relationships/slide" Target="slides/slide38.xml" Id="rId39"></Relationship><Relationship Type="http://schemas.openxmlformats.org/officeDocument/2006/relationships/presProps" Target="presProps.xml" Id="rId109"></Relationship><Relationship Type="http://schemas.openxmlformats.org/officeDocument/2006/relationships/slide" Target="slides/slide33.xml" Id="rId34"></Relationship><Relationship Type="http://schemas.openxmlformats.org/officeDocument/2006/relationships/slide" Target="slides/slide49.xml" Id="rId50"></Relationship><Relationship Type="http://schemas.openxmlformats.org/officeDocument/2006/relationships/slide" Target="slides/slide54.xml" Id="rId55"></Relationship><Relationship Type="http://schemas.openxmlformats.org/officeDocument/2006/relationships/slide" Target="slides/slide75.xml" Id="rId76"></Relationship><Relationship Type="http://schemas.openxmlformats.org/officeDocument/2006/relationships/slide" Target="slides/slide96.xml" Id="rId97"></Relationship><Relationship Type="http://schemas.openxmlformats.org/officeDocument/2006/relationships/slide" Target="slides/slide103.xml" Id="rId104"></Relationship><Relationship Type="http://schemas.openxmlformats.org/officeDocument/2006/relationships/slide" Target="slides/slide6.xml" Id="rId7"></Relationship><Relationship Type="http://schemas.openxmlformats.org/officeDocument/2006/relationships/slide" Target="slides/slide70.xml" Id="rId71"></Relationship><Relationship Type="http://schemas.openxmlformats.org/officeDocument/2006/relationships/slide" Target="slides/slide91.xml" Id="rId92"></Relationship><Relationship Type="http://schemas.openxmlformats.org/officeDocument/2006/relationships/slide" Target="slides/slide1.xml" Id="rId2"></Relationship><Relationship Type="http://schemas.openxmlformats.org/officeDocument/2006/relationships/slide" Target="slides/slide28.xml" Id="rId29"></Relationship><Relationship Type="http://schemas.openxmlformats.org/officeDocument/2006/relationships/slide" Target="slides/slide23.xml" Id="rId24"></Relationship><Relationship Type="http://schemas.openxmlformats.org/officeDocument/2006/relationships/slide" Target="slides/slide39.xml" Id="rId40"></Relationship><Relationship Type="http://schemas.openxmlformats.org/officeDocument/2006/relationships/slide" Target="slides/slide44.xml" Id="rId45"></Relationship><Relationship Type="http://schemas.openxmlformats.org/officeDocument/2006/relationships/slide" Target="slides/slide65.xml" Id="rId66"></Relationship><Relationship Type="http://schemas.openxmlformats.org/officeDocument/2006/relationships/slide" Target="slides/slide86.xml" Id="rId87"></Relationship><Relationship Type="http://schemas.openxmlformats.org/officeDocument/2006/relationships/viewProps" Target="viewProps.xml" Id="rId110"></Relationship><Relationship Type="http://schemas.openxmlformats.org/officeDocument/2006/relationships/slide" Target="slides/slide60.xml" Id="rId61"></Relationship><Relationship Type="http://schemas.openxmlformats.org/officeDocument/2006/relationships/slide" Target="slides/slide81.xml" Id="rId82"></Relationship><Relationship Type="http://schemas.openxmlformats.org/officeDocument/2006/relationships/slide" Target="slides/slide18.xml" Id="rId19"></Relationship><Relationship Type="http://schemas.openxmlformats.org/officeDocument/2006/relationships/slide" Target="slides/slide13.xml" Id="rId14"></Relationship><Relationship Type="http://schemas.openxmlformats.org/officeDocument/2006/relationships/slide" Target="slides/slide29.xml" Id="rId30"></Relationship><Relationship Type="http://schemas.openxmlformats.org/officeDocument/2006/relationships/slide" Target="slides/slide34.xml" Id="rId35"></Relationship><Relationship Type="http://schemas.openxmlformats.org/officeDocument/2006/relationships/slide" Target="slides/slide55.xml" Id="rId56"></Relationship><Relationship Type="http://schemas.openxmlformats.org/officeDocument/2006/relationships/slide" Target="slides/slide76.xml" Id="rId77"></Relationship><Relationship Type="http://schemas.openxmlformats.org/officeDocument/2006/relationships/slide" Target="slides/slide99.xml" Id="rId100"></Relationship><Relationship Type="http://schemas.openxmlformats.org/officeDocument/2006/relationships/slide" Target="slides/slide104.xml" Id="rId105"></Relationship><Relationship Type="http://schemas.openxmlformats.org/officeDocument/2006/relationships/slide" Target="slides/slide7.xml" Id="rId8"></Relationship><Relationship Type="http://schemas.openxmlformats.org/officeDocument/2006/relationships/slide" Target="slides/slide50.xml" Id="rId51"></Relationship><Relationship Type="http://schemas.openxmlformats.org/officeDocument/2006/relationships/slide" Target="slides/slide71.xml" Id="rId72"></Relationship><Relationship Type="http://schemas.openxmlformats.org/officeDocument/2006/relationships/slide" Target="slides/slide92.xml" Id="rId93"></Relationship><Relationship Type="http://schemas.openxmlformats.org/officeDocument/2006/relationships/slide" Target="slides/slide97.xml" Id="rId98"></Relationship><Relationship Type="http://schemas.openxmlformats.org/officeDocument/2006/relationships/slide" Target="slides/slide2.xml" Id="rId3"></Relationship><Relationship Type="http://schemas.openxmlformats.org/officeDocument/2006/relationships/slide" Target="slides/slide24.xml" Id="rId25"></Relationship><Relationship Type="http://schemas.openxmlformats.org/officeDocument/2006/relationships/slide" Target="slides/slide45.xml" Id="rId46"></Relationship><Relationship Type="http://schemas.openxmlformats.org/officeDocument/2006/relationships/slide" Target="slides/slide66.xml" Id="rId67"></Relationship><Relationship Type="http://schemas.openxmlformats.org/officeDocument/2006/relationships/slide" Target="slides/slide19.xml" Id="rId20"></Relationship><Relationship Type="http://schemas.openxmlformats.org/officeDocument/2006/relationships/slide" Target="slides/slide40.xml" Id="rId41"></Relationship><Relationship Type="http://schemas.openxmlformats.org/officeDocument/2006/relationships/slide" Target="slides/slide61.xml" Id="rId62"></Relationship><Relationship Type="http://schemas.openxmlformats.org/officeDocument/2006/relationships/slide" Target="slides/slide82.xml" Id="rId83"></Relationship><Relationship Type="http://schemas.openxmlformats.org/officeDocument/2006/relationships/slide" Target="slides/slide87.xml" Id="rId88"></Relationship><Relationship Type="http://schemas.openxmlformats.org/officeDocument/2006/relationships/theme" Target="theme/theme1.xml" Id="rId111"></Relationship><Relationship Target="metadata" Type="http://customschemas.google.com/relationships/presentationmetadata" Id="rId113"></Relationship></Relationships>
</file>

<file path=ppt/comments/comment1.xml><?xml version="1.0" encoding="utf-8"?>
<p:cmLst xmlns:a="http://schemas.openxmlformats.org/drawingml/2006/main" xmlns:r="http://schemas.openxmlformats.org/officeDocument/2006/relationships" xmlns:p="http://schemas.openxmlformats.org/presentationml/2006/main" xmlns:p15="http://schemas.microsoft.com/office/powerpoint/2012/main">
  <p:cm dt="2022-04-26T06:12:02.495" authorId="0" idx="1">
    <p:pos x="10" y="10"/>
    <p:text/>
    <p:extLst>
      <p:ext uri="{C676402C-5697-4E1C-873F-D02D1690AC5C}">
        <p15:threadingInfo timeZoneBias="0"/>
      </p:ext>
      <p:ext uri="http://customooxmlschemas.google.com/">
        <go:slidesCustomData xmlns:go="http://customooxmlschemas.google.com/" commentPostId="AAAAYyjpleY"/>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F0035C-CD18-42F2-A818-6B99107D9101}" type="datetimeFigureOut">
              <a:rPr lang="en-IN" smtClean="0"/>
              <a:t>06-05-2022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C24BA8-85BB-4818-BB40-89BDCB941153}" type="slidenum">
              <a:rPr lang="en-IN" smtClean="0"/>
              <a:t>‹#›</a:t>
            </a:fld>
            <a:endParaRPr lang="en-IN"/>
          </a:p>
        </p:txBody>
      </p:sp>
    </p:spTree>
    <p:extLst>
      <p:ext uri="{BB962C8B-B14F-4D97-AF65-F5344CB8AC3E}">
        <p14:creationId xmlns:p14="http://schemas.microsoft.com/office/powerpoint/2010/main" val="2559453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IN"/>
              <a:t>DAYANANDA SAGAR UNIVERSITY</a:t>
            </a:r>
          </a:p>
        </p:txBody>
      </p:sp>
      <p:sp>
        <p:nvSpPr>
          <p:cNvPr id="5" name="Footer Placeholder 4"/>
          <p:cNvSpPr>
            <a:spLocks noGrp="1"/>
          </p:cNvSpPr>
          <p:nvPr>
            <p:ph type="ftr" sz="quarter" idx="4"/>
          </p:nvPr>
        </p:nvSpPr>
        <p:spPr/>
        <p:txBody>
          <a:bodyPr/>
          <a:lstStyle/>
          <a:p>
            <a:r>
              <a:rPr lang="en-IN"/>
              <a:t>CSE</a:t>
            </a:r>
          </a:p>
        </p:txBody>
      </p:sp>
      <p:sp>
        <p:nvSpPr>
          <p:cNvPr id="6" name="Slide Number Placeholder 5"/>
          <p:cNvSpPr>
            <a:spLocks noGrp="1"/>
          </p:cNvSpPr>
          <p:nvPr>
            <p:ph type="sldNum" sz="quarter" idx="5"/>
          </p:nvPr>
        </p:nvSpPr>
        <p:spPr/>
        <p:txBody>
          <a:bodyPr/>
          <a:lstStyle/>
          <a:p>
            <a:fld id="{71AA57CF-07EE-4435-8AF7-A75A75B2D7CA}" type="slidenum">
              <a:rPr lang="en-IN" smtClean="0"/>
              <a:t>4</a:t>
            </a:fld>
            <a:endParaRPr lang="en-IN"/>
          </a:p>
        </p:txBody>
      </p:sp>
    </p:spTree>
    <p:extLst>
      <p:ext uri="{BB962C8B-B14F-4D97-AF65-F5344CB8AC3E}">
        <p14:creationId xmlns:p14="http://schemas.microsoft.com/office/powerpoint/2010/main" val="1416970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BCF5B-7655-446D-92DD-A698BEA978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90568E3-5B39-4C62-BE90-AFE7EEE464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BDBDEC3-FEB9-4B85-A246-42E95DF3D8C2}"/>
              </a:ext>
            </a:extLst>
          </p:cNvPr>
          <p:cNvSpPr>
            <a:spLocks noGrp="1"/>
          </p:cNvSpPr>
          <p:nvPr>
            <p:ph type="dt" sz="half" idx="10"/>
          </p:nvPr>
        </p:nvSpPr>
        <p:spPr/>
        <p:txBody>
          <a:bodyPr/>
          <a:lstStyle/>
          <a:p>
            <a:fld id="{ADB9F409-7F5F-4F14-9FC8-CDFFBE890A96}" type="datetimeFigureOut">
              <a:rPr lang="en-IN" smtClean="0"/>
              <a:t>06-05-2022</a:t>
            </a:fld>
            <a:endParaRPr lang="en-IN"/>
          </a:p>
        </p:txBody>
      </p:sp>
      <p:sp>
        <p:nvSpPr>
          <p:cNvPr id="5" name="Footer Placeholder 4">
            <a:extLst>
              <a:ext uri="{FF2B5EF4-FFF2-40B4-BE49-F238E27FC236}">
                <a16:creationId xmlns:a16="http://schemas.microsoft.com/office/drawing/2014/main" id="{C062F8C4-0059-491F-B4C2-F2CE10394B0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DFB1229-B061-4580-B32C-B521D18F57C9}"/>
              </a:ext>
            </a:extLst>
          </p:cNvPr>
          <p:cNvSpPr>
            <a:spLocks noGrp="1"/>
          </p:cNvSpPr>
          <p:nvPr>
            <p:ph type="sldNum" sz="quarter" idx="12"/>
          </p:nvPr>
        </p:nvSpPr>
        <p:spPr/>
        <p:txBody>
          <a:bodyPr/>
          <a:lstStyle/>
          <a:p>
            <a:fld id="{BC2EFE59-531A-431A-95EF-D676BFB01A97}" type="slidenum">
              <a:rPr lang="en-IN" smtClean="0"/>
              <a:t>‹#›</a:t>
            </a:fld>
            <a:endParaRPr lang="en-IN"/>
          </a:p>
        </p:txBody>
      </p:sp>
    </p:spTree>
    <p:extLst>
      <p:ext uri="{BB962C8B-B14F-4D97-AF65-F5344CB8AC3E}">
        <p14:creationId xmlns:p14="http://schemas.microsoft.com/office/powerpoint/2010/main" val="268833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5C8-B066-4564-8AE8-498C34B4BF7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98E5BD7-ED97-4BD4-8048-EA97BE9CEDF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2009AF7-3B43-48C2-89DD-3C7E0CB80E1C}"/>
              </a:ext>
            </a:extLst>
          </p:cNvPr>
          <p:cNvSpPr>
            <a:spLocks noGrp="1"/>
          </p:cNvSpPr>
          <p:nvPr>
            <p:ph type="dt" sz="half" idx="10"/>
          </p:nvPr>
        </p:nvSpPr>
        <p:spPr/>
        <p:txBody>
          <a:bodyPr/>
          <a:lstStyle/>
          <a:p>
            <a:fld id="{ADB9F409-7F5F-4F14-9FC8-CDFFBE890A96}" type="datetimeFigureOut">
              <a:rPr lang="en-IN" smtClean="0"/>
              <a:t>06-05-2022</a:t>
            </a:fld>
            <a:endParaRPr lang="en-IN"/>
          </a:p>
        </p:txBody>
      </p:sp>
      <p:sp>
        <p:nvSpPr>
          <p:cNvPr id="5" name="Footer Placeholder 4">
            <a:extLst>
              <a:ext uri="{FF2B5EF4-FFF2-40B4-BE49-F238E27FC236}">
                <a16:creationId xmlns:a16="http://schemas.microsoft.com/office/drawing/2014/main" id="{605A2EB3-BEA9-4077-AF93-0108261568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2264CC-7040-4C1D-A14E-40CA730F8956}"/>
              </a:ext>
            </a:extLst>
          </p:cNvPr>
          <p:cNvSpPr>
            <a:spLocks noGrp="1"/>
          </p:cNvSpPr>
          <p:nvPr>
            <p:ph type="sldNum" sz="quarter" idx="12"/>
          </p:nvPr>
        </p:nvSpPr>
        <p:spPr/>
        <p:txBody>
          <a:bodyPr/>
          <a:lstStyle/>
          <a:p>
            <a:fld id="{BC2EFE59-531A-431A-95EF-D676BFB01A97}" type="slidenum">
              <a:rPr lang="en-IN" smtClean="0"/>
              <a:t>‹#›</a:t>
            </a:fld>
            <a:endParaRPr lang="en-IN"/>
          </a:p>
        </p:txBody>
      </p:sp>
    </p:spTree>
    <p:extLst>
      <p:ext uri="{BB962C8B-B14F-4D97-AF65-F5344CB8AC3E}">
        <p14:creationId xmlns:p14="http://schemas.microsoft.com/office/powerpoint/2010/main" val="2562907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40BEFB-90C1-42FA-955F-C350697A20E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288E345-571D-49E3-B4AA-E0892B65FA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55F207B-0E73-4F85-AD33-15E967C8F5C4}"/>
              </a:ext>
            </a:extLst>
          </p:cNvPr>
          <p:cNvSpPr>
            <a:spLocks noGrp="1"/>
          </p:cNvSpPr>
          <p:nvPr>
            <p:ph type="dt" sz="half" idx="10"/>
          </p:nvPr>
        </p:nvSpPr>
        <p:spPr/>
        <p:txBody>
          <a:bodyPr/>
          <a:lstStyle/>
          <a:p>
            <a:fld id="{ADB9F409-7F5F-4F14-9FC8-CDFFBE890A96}" type="datetimeFigureOut">
              <a:rPr lang="en-IN" smtClean="0"/>
              <a:t>06-05-2022</a:t>
            </a:fld>
            <a:endParaRPr lang="en-IN"/>
          </a:p>
        </p:txBody>
      </p:sp>
      <p:sp>
        <p:nvSpPr>
          <p:cNvPr id="5" name="Footer Placeholder 4">
            <a:extLst>
              <a:ext uri="{FF2B5EF4-FFF2-40B4-BE49-F238E27FC236}">
                <a16:creationId xmlns:a16="http://schemas.microsoft.com/office/drawing/2014/main" id="{2B99BC85-0FA0-4877-A72E-2CD73A53172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80558A-8682-4333-99C1-713ABF065CDA}"/>
              </a:ext>
            </a:extLst>
          </p:cNvPr>
          <p:cNvSpPr>
            <a:spLocks noGrp="1"/>
          </p:cNvSpPr>
          <p:nvPr>
            <p:ph type="sldNum" sz="quarter" idx="12"/>
          </p:nvPr>
        </p:nvSpPr>
        <p:spPr/>
        <p:txBody>
          <a:bodyPr/>
          <a:lstStyle/>
          <a:p>
            <a:fld id="{BC2EFE59-531A-431A-95EF-D676BFB01A97}" type="slidenum">
              <a:rPr lang="en-IN" smtClean="0"/>
              <a:t>‹#›</a:t>
            </a:fld>
            <a:endParaRPr lang="en-IN"/>
          </a:p>
        </p:txBody>
      </p:sp>
    </p:spTree>
    <p:extLst>
      <p:ext uri="{BB962C8B-B14F-4D97-AF65-F5344CB8AC3E}">
        <p14:creationId xmlns:p14="http://schemas.microsoft.com/office/powerpoint/2010/main" val="3423650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293D4-5AEE-4F5D-B257-F23E9DD42C1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35FD182-DA9C-4E65-A14A-AE9A8B3577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D0A3103-F8D6-4976-BDEE-FF903ECE5493}"/>
              </a:ext>
            </a:extLst>
          </p:cNvPr>
          <p:cNvSpPr>
            <a:spLocks noGrp="1"/>
          </p:cNvSpPr>
          <p:nvPr>
            <p:ph type="dt" sz="half" idx="10"/>
          </p:nvPr>
        </p:nvSpPr>
        <p:spPr/>
        <p:txBody>
          <a:bodyPr/>
          <a:lstStyle/>
          <a:p>
            <a:fld id="{ADB9F409-7F5F-4F14-9FC8-CDFFBE890A96}" type="datetimeFigureOut">
              <a:rPr lang="en-IN" smtClean="0"/>
              <a:t>06-05-2022</a:t>
            </a:fld>
            <a:endParaRPr lang="en-IN"/>
          </a:p>
        </p:txBody>
      </p:sp>
      <p:sp>
        <p:nvSpPr>
          <p:cNvPr id="5" name="Footer Placeholder 4">
            <a:extLst>
              <a:ext uri="{FF2B5EF4-FFF2-40B4-BE49-F238E27FC236}">
                <a16:creationId xmlns:a16="http://schemas.microsoft.com/office/drawing/2014/main" id="{2C555213-EA30-466C-952A-A8BA6DD5CCA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C1CEA83-D511-4E7F-9864-9FD5D9303CF9}"/>
              </a:ext>
            </a:extLst>
          </p:cNvPr>
          <p:cNvSpPr>
            <a:spLocks noGrp="1"/>
          </p:cNvSpPr>
          <p:nvPr>
            <p:ph type="sldNum" sz="quarter" idx="12"/>
          </p:nvPr>
        </p:nvSpPr>
        <p:spPr/>
        <p:txBody>
          <a:bodyPr/>
          <a:lstStyle/>
          <a:p>
            <a:fld id="{BC2EFE59-531A-431A-95EF-D676BFB01A97}" type="slidenum">
              <a:rPr lang="en-IN" smtClean="0"/>
              <a:t>‹#›</a:t>
            </a:fld>
            <a:endParaRPr lang="en-IN"/>
          </a:p>
        </p:txBody>
      </p:sp>
    </p:spTree>
    <p:extLst>
      <p:ext uri="{BB962C8B-B14F-4D97-AF65-F5344CB8AC3E}">
        <p14:creationId xmlns:p14="http://schemas.microsoft.com/office/powerpoint/2010/main" val="3607450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A82A5-8AEA-425D-9EEF-3FE027704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03EACBF-806A-4BE5-B6E0-B7DD470553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81BEEA9-157E-40F2-B29A-1B5A90F61AB9}"/>
              </a:ext>
            </a:extLst>
          </p:cNvPr>
          <p:cNvSpPr>
            <a:spLocks noGrp="1"/>
          </p:cNvSpPr>
          <p:nvPr>
            <p:ph type="dt" sz="half" idx="10"/>
          </p:nvPr>
        </p:nvSpPr>
        <p:spPr/>
        <p:txBody>
          <a:bodyPr/>
          <a:lstStyle/>
          <a:p>
            <a:fld id="{ADB9F409-7F5F-4F14-9FC8-CDFFBE890A96}" type="datetimeFigureOut">
              <a:rPr lang="en-IN" smtClean="0"/>
              <a:t>06-05-2022</a:t>
            </a:fld>
            <a:endParaRPr lang="en-IN"/>
          </a:p>
        </p:txBody>
      </p:sp>
      <p:sp>
        <p:nvSpPr>
          <p:cNvPr id="5" name="Footer Placeholder 4">
            <a:extLst>
              <a:ext uri="{FF2B5EF4-FFF2-40B4-BE49-F238E27FC236}">
                <a16:creationId xmlns:a16="http://schemas.microsoft.com/office/drawing/2014/main" id="{04BC9F9D-464E-4238-B455-DD32F9EEBA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45B4447-DACF-49F1-A6E7-4B6C3C2CE488}"/>
              </a:ext>
            </a:extLst>
          </p:cNvPr>
          <p:cNvSpPr>
            <a:spLocks noGrp="1"/>
          </p:cNvSpPr>
          <p:nvPr>
            <p:ph type="sldNum" sz="quarter" idx="12"/>
          </p:nvPr>
        </p:nvSpPr>
        <p:spPr/>
        <p:txBody>
          <a:bodyPr/>
          <a:lstStyle/>
          <a:p>
            <a:fld id="{BC2EFE59-531A-431A-95EF-D676BFB01A97}" type="slidenum">
              <a:rPr lang="en-IN" smtClean="0"/>
              <a:t>‹#›</a:t>
            </a:fld>
            <a:endParaRPr lang="en-IN"/>
          </a:p>
        </p:txBody>
      </p:sp>
    </p:spTree>
    <p:extLst>
      <p:ext uri="{BB962C8B-B14F-4D97-AF65-F5344CB8AC3E}">
        <p14:creationId xmlns:p14="http://schemas.microsoft.com/office/powerpoint/2010/main" val="575909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97E7E-3822-4A55-A699-3F03267D29D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DE8EE09-ADAD-4D87-8CFE-BE6D63FB83D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FD2C1AE-2D7A-47A8-B27B-271FB36825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667D31D-9EF8-435A-A8DE-46CF6C9076A6}"/>
              </a:ext>
            </a:extLst>
          </p:cNvPr>
          <p:cNvSpPr>
            <a:spLocks noGrp="1"/>
          </p:cNvSpPr>
          <p:nvPr>
            <p:ph type="dt" sz="half" idx="10"/>
          </p:nvPr>
        </p:nvSpPr>
        <p:spPr/>
        <p:txBody>
          <a:bodyPr/>
          <a:lstStyle/>
          <a:p>
            <a:fld id="{ADB9F409-7F5F-4F14-9FC8-CDFFBE890A96}" type="datetimeFigureOut">
              <a:rPr lang="en-IN" smtClean="0"/>
              <a:t>06-05-2022</a:t>
            </a:fld>
            <a:endParaRPr lang="en-IN"/>
          </a:p>
        </p:txBody>
      </p:sp>
      <p:sp>
        <p:nvSpPr>
          <p:cNvPr id="6" name="Footer Placeholder 5">
            <a:extLst>
              <a:ext uri="{FF2B5EF4-FFF2-40B4-BE49-F238E27FC236}">
                <a16:creationId xmlns:a16="http://schemas.microsoft.com/office/drawing/2014/main" id="{1EB7B114-F1ED-478E-A184-4D02C88FA18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64EC480-BCDC-4800-BB4A-503E4977F94B}"/>
              </a:ext>
            </a:extLst>
          </p:cNvPr>
          <p:cNvSpPr>
            <a:spLocks noGrp="1"/>
          </p:cNvSpPr>
          <p:nvPr>
            <p:ph type="sldNum" sz="quarter" idx="12"/>
          </p:nvPr>
        </p:nvSpPr>
        <p:spPr/>
        <p:txBody>
          <a:bodyPr/>
          <a:lstStyle/>
          <a:p>
            <a:fld id="{BC2EFE59-531A-431A-95EF-D676BFB01A97}" type="slidenum">
              <a:rPr lang="en-IN" smtClean="0"/>
              <a:t>‹#›</a:t>
            </a:fld>
            <a:endParaRPr lang="en-IN"/>
          </a:p>
        </p:txBody>
      </p:sp>
    </p:spTree>
    <p:extLst>
      <p:ext uri="{BB962C8B-B14F-4D97-AF65-F5344CB8AC3E}">
        <p14:creationId xmlns:p14="http://schemas.microsoft.com/office/powerpoint/2010/main" val="1471646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C0334-E2E0-4B7F-AE87-1B1D970F892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755AE1E-5E3A-4664-9E82-894D004B73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45698D-929E-4BD3-8E03-2A409AB32E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3B5D73B-486D-417C-BFDB-99AAFEA2E4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3162ED-FEE6-424C-82B4-9664B6173D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BA326E4-EAFB-4ED0-AD25-CBE6AFADA765}"/>
              </a:ext>
            </a:extLst>
          </p:cNvPr>
          <p:cNvSpPr>
            <a:spLocks noGrp="1"/>
          </p:cNvSpPr>
          <p:nvPr>
            <p:ph type="dt" sz="half" idx="10"/>
          </p:nvPr>
        </p:nvSpPr>
        <p:spPr/>
        <p:txBody>
          <a:bodyPr/>
          <a:lstStyle/>
          <a:p>
            <a:fld id="{ADB9F409-7F5F-4F14-9FC8-CDFFBE890A96}" type="datetimeFigureOut">
              <a:rPr lang="en-IN" smtClean="0"/>
              <a:t>06-05-2022</a:t>
            </a:fld>
            <a:endParaRPr lang="en-IN"/>
          </a:p>
        </p:txBody>
      </p:sp>
      <p:sp>
        <p:nvSpPr>
          <p:cNvPr id="8" name="Footer Placeholder 7">
            <a:extLst>
              <a:ext uri="{FF2B5EF4-FFF2-40B4-BE49-F238E27FC236}">
                <a16:creationId xmlns:a16="http://schemas.microsoft.com/office/drawing/2014/main" id="{76534ABB-A582-4F44-AAD2-0235024C086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BDB9B35-8DAA-4CF9-AD47-8A6E7877767B}"/>
              </a:ext>
            </a:extLst>
          </p:cNvPr>
          <p:cNvSpPr>
            <a:spLocks noGrp="1"/>
          </p:cNvSpPr>
          <p:nvPr>
            <p:ph type="sldNum" sz="quarter" idx="12"/>
          </p:nvPr>
        </p:nvSpPr>
        <p:spPr/>
        <p:txBody>
          <a:bodyPr/>
          <a:lstStyle/>
          <a:p>
            <a:fld id="{BC2EFE59-531A-431A-95EF-D676BFB01A97}" type="slidenum">
              <a:rPr lang="en-IN" smtClean="0"/>
              <a:t>‹#›</a:t>
            </a:fld>
            <a:endParaRPr lang="en-IN"/>
          </a:p>
        </p:txBody>
      </p:sp>
    </p:spTree>
    <p:extLst>
      <p:ext uri="{BB962C8B-B14F-4D97-AF65-F5344CB8AC3E}">
        <p14:creationId xmlns:p14="http://schemas.microsoft.com/office/powerpoint/2010/main" val="813190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01B81-A816-4BE9-A675-3ACC9196490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0549DF5-2A81-42D5-B64B-458606ADB6EB}"/>
              </a:ext>
            </a:extLst>
          </p:cNvPr>
          <p:cNvSpPr>
            <a:spLocks noGrp="1"/>
          </p:cNvSpPr>
          <p:nvPr>
            <p:ph type="dt" sz="half" idx="10"/>
          </p:nvPr>
        </p:nvSpPr>
        <p:spPr/>
        <p:txBody>
          <a:bodyPr/>
          <a:lstStyle/>
          <a:p>
            <a:fld id="{ADB9F409-7F5F-4F14-9FC8-CDFFBE890A96}" type="datetimeFigureOut">
              <a:rPr lang="en-IN" smtClean="0"/>
              <a:t>06-05-2022</a:t>
            </a:fld>
            <a:endParaRPr lang="en-IN"/>
          </a:p>
        </p:txBody>
      </p:sp>
      <p:sp>
        <p:nvSpPr>
          <p:cNvPr id="4" name="Footer Placeholder 3">
            <a:extLst>
              <a:ext uri="{FF2B5EF4-FFF2-40B4-BE49-F238E27FC236}">
                <a16:creationId xmlns:a16="http://schemas.microsoft.com/office/drawing/2014/main" id="{480FC043-447D-4528-80B6-AA9ED9FCE2D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2AB8A89-B113-4A0D-9D8B-E7BC992DAD55}"/>
              </a:ext>
            </a:extLst>
          </p:cNvPr>
          <p:cNvSpPr>
            <a:spLocks noGrp="1"/>
          </p:cNvSpPr>
          <p:nvPr>
            <p:ph type="sldNum" sz="quarter" idx="12"/>
          </p:nvPr>
        </p:nvSpPr>
        <p:spPr/>
        <p:txBody>
          <a:bodyPr/>
          <a:lstStyle/>
          <a:p>
            <a:fld id="{BC2EFE59-531A-431A-95EF-D676BFB01A97}" type="slidenum">
              <a:rPr lang="en-IN" smtClean="0"/>
              <a:t>‹#›</a:t>
            </a:fld>
            <a:endParaRPr lang="en-IN"/>
          </a:p>
        </p:txBody>
      </p:sp>
    </p:spTree>
    <p:extLst>
      <p:ext uri="{BB962C8B-B14F-4D97-AF65-F5344CB8AC3E}">
        <p14:creationId xmlns:p14="http://schemas.microsoft.com/office/powerpoint/2010/main" val="3519798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0BB116-4F1D-40AC-A873-BF920A5527E0}"/>
              </a:ext>
            </a:extLst>
          </p:cNvPr>
          <p:cNvSpPr>
            <a:spLocks noGrp="1"/>
          </p:cNvSpPr>
          <p:nvPr>
            <p:ph type="dt" sz="half" idx="10"/>
          </p:nvPr>
        </p:nvSpPr>
        <p:spPr/>
        <p:txBody>
          <a:bodyPr/>
          <a:lstStyle/>
          <a:p>
            <a:fld id="{ADB9F409-7F5F-4F14-9FC8-CDFFBE890A96}" type="datetimeFigureOut">
              <a:rPr lang="en-IN" smtClean="0"/>
              <a:t>06-05-2022</a:t>
            </a:fld>
            <a:endParaRPr lang="en-IN"/>
          </a:p>
        </p:txBody>
      </p:sp>
      <p:sp>
        <p:nvSpPr>
          <p:cNvPr id="3" name="Footer Placeholder 2">
            <a:extLst>
              <a:ext uri="{FF2B5EF4-FFF2-40B4-BE49-F238E27FC236}">
                <a16:creationId xmlns:a16="http://schemas.microsoft.com/office/drawing/2014/main" id="{1453CC0B-4F89-4B1E-AAA2-5E26C5FFAD6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70D8473-AD63-4F14-9643-85FE79D14F41}"/>
              </a:ext>
            </a:extLst>
          </p:cNvPr>
          <p:cNvSpPr>
            <a:spLocks noGrp="1"/>
          </p:cNvSpPr>
          <p:nvPr>
            <p:ph type="sldNum" sz="quarter" idx="12"/>
          </p:nvPr>
        </p:nvSpPr>
        <p:spPr/>
        <p:txBody>
          <a:bodyPr/>
          <a:lstStyle/>
          <a:p>
            <a:fld id="{BC2EFE59-531A-431A-95EF-D676BFB01A97}" type="slidenum">
              <a:rPr lang="en-IN" smtClean="0"/>
              <a:t>‹#›</a:t>
            </a:fld>
            <a:endParaRPr lang="en-IN"/>
          </a:p>
        </p:txBody>
      </p:sp>
    </p:spTree>
    <p:extLst>
      <p:ext uri="{BB962C8B-B14F-4D97-AF65-F5344CB8AC3E}">
        <p14:creationId xmlns:p14="http://schemas.microsoft.com/office/powerpoint/2010/main" val="3366415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32E43-D5B6-4FD7-9F1B-D2D5F6E3F0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E6E77FE-4190-4C84-ABC6-74ADB0E6D4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CB8F551-7512-4E60-B865-3FBC46A948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633B4B-AC30-4972-A0B7-DC66355FF450}"/>
              </a:ext>
            </a:extLst>
          </p:cNvPr>
          <p:cNvSpPr>
            <a:spLocks noGrp="1"/>
          </p:cNvSpPr>
          <p:nvPr>
            <p:ph type="dt" sz="half" idx="10"/>
          </p:nvPr>
        </p:nvSpPr>
        <p:spPr/>
        <p:txBody>
          <a:bodyPr/>
          <a:lstStyle/>
          <a:p>
            <a:fld id="{ADB9F409-7F5F-4F14-9FC8-CDFFBE890A96}" type="datetimeFigureOut">
              <a:rPr lang="en-IN" smtClean="0"/>
              <a:t>06-05-2022</a:t>
            </a:fld>
            <a:endParaRPr lang="en-IN"/>
          </a:p>
        </p:txBody>
      </p:sp>
      <p:sp>
        <p:nvSpPr>
          <p:cNvPr id="6" name="Footer Placeholder 5">
            <a:extLst>
              <a:ext uri="{FF2B5EF4-FFF2-40B4-BE49-F238E27FC236}">
                <a16:creationId xmlns:a16="http://schemas.microsoft.com/office/drawing/2014/main" id="{A779E824-8697-4696-A3AB-3CCAC16ED6F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6911D39-1098-409F-AE25-819D4AC545B3}"/>
              </a:ext>
            </a:extLst>
          </p:cNvPr>
          <p:cNvSpPr>
            <a:spLocks noGrp="1"/>
          </p:cNvSpPr>
          <p:nvPr>
            <p:ph type="sldNum" sz="quarter" idx="12"/>
          </p:nvPr>
        </p:nvSpPr>
        <p:spPr/>
        <p:txBody>
          <a:bodyPr/>
          <a:lstStyle/>
          <a:p>
            <a:fld id="{BC2EFE59-531A-431A-95EF-D676BFB01A97}" type="slidenum">
              <a:rPr lang="en-IN" smtClean="0"/>
              <a:t>‹#›</a:t>
            </a:fld>
            <a:endParaRPr lang="en-IN"/>
          </a:p>
        </p:txBody>
      </p:sp>
    </p:spTree>
    <p:extLst>
      <p:ext uri="{BB962C8B-B14F-4D97-AF65-F5344CB8AC3E}">
        <p14:creationId xmlns:p14="http://schemas.microsoft.com/office/powerpoint/2010/main" val="24524518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B853F-BF5C-443D-96AD-C725077A67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F6F17E5-DE01-4380-9989-9C1B0DEB21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9E60D92-EEC4-45C0-91BA-DEEDB7BF97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B66AB4-E740-431B-BFF0-908A3AAA9D74}"/>
              </a:ext>
            </a:extLst>
          </p:cNvPr>
          <p:cNvSpPr>
            <a:spLocks noGrp="1"/>
          </p:cNvSpPr>
          <p:nvPr>
            <p:ph type="dt" sz="half" idx="10"/>
          </p:nvPr>
        </p:nvSpPr>
        <p:spPr/>
        <p:txBody>
          <a:bodyPr/>
          <a:lstStyle/>
          <a:p>
            <a:fld id="{ADB9F409-7F5F-4F14-9FC8-CDFFBE890A96}" type="datetimeFigureOut">
              <a:rPr lang="en-IN" smtClean="0"/>
              <a:t>06-05-2022</a:t>
            </a:fld>
            <a:endParaRPr lang="en-IN"/>
          </a:p>
        </p:txBody>
      </p:sp>
      <p:sp>
        <p:nvSpPr>
          <p:cNvPr id="6" name="Footer Placeholder 5">
            <a:extLst>
              <a:ext uri="{FF2B5EF4-FFF2-40B4-BE49-F238E27FC236}">
                <a16:creationId xmlns:a16="http://schemas.microsoft.com/office/drawing/2014/main" id="{E16826AD-F49B-4939-9BDD-5FEDAD71246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4787549-4967-4197-B1E7-65C6E4A01429}"/>
              </a:ext>
            </a:extLst>
          </p:cNvPr>
          <p:cNvSpPr>
            <a:spLocks noGrp="1"/>
          </p:cNvSpPr>
          <p:nvPr>
            <p:ph type="sldNum" sz="quarter" idx="12"/>
          </p:nvPr>
        </p:nvSpPr>
        <p:spPr/>
        <p:txBody>
          <a:bodyPr/>
          <a:lstStyle/>
          <a:p>
            <a:fld id="{BC2EFE59-531A-431A-95EF-D676BFB01A97}" type="slidenum">
              <a:rPr lang="en-IN" smtClean="0"/>
              <a:t>‹#›</a:t>
            </a:fld>
            <a:endParaRPr lang="en-IN"/>
          </a:p>
        </p:txBody>
      </p:sp>
    </p:spTree>
    <p:extLst>
      <p:ext uri="{BB962C8B-B14F-4D97-AF65-F5344CB8AC3E}">
        <p14:creationId xmlns:p14="http://schemas.microsoft.com/office/powerpoint/2010/main" val="3715834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DD8D58-7234-4760-BAA8-80951FCD96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902BB73-0847-4F35-9DC1-F7A1B148C4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CDA5FBF-59A4-463D-8DCE-12A6E7EA7F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B9F409-7F5F-4F14-9FC8-CDFFBE890A96}" type="datetimeFigureOut">
              <a:rPr lang="en-IN" smtClean="0"/>
              <a:t>06-05-2022</a:t>
            </a:fld>
            <a:endParaRPr lang="en-IN"/>
          </a:p>
        </p:txBody>
      </p:sp>
      <p:sp>
        <p:nvSpPr>
          <p:cNvPr id="5" name="Footer Placeholder 4">
            <a:extLst>
              <a:ext uri="{FF2B5EF4-FFF2-40B4-BE49-F238E27FC236}">
                <a16:creationId xmlns:a16="http://schemas.microsoft.com/office/drawing/2014/main" id="{A4651567-2EEE-48D3-BFC6-CAB803374D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7879F50-528C-4404-859B-D7C2CA5464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2EFE59-531A-431A-95EF-D676BFB01A97}" type="slidenum">
              <a:rPr lang="en-IN" smtClean="0"/>
              <a:t>‹#›</a:t>
            </a:fld>
            <a:endParaRPr lang="en-IN"/>
          </a:p>
        </p:txBody>
      </p:sp>
    </p:spTree>
    <p:extLst>
      <p:ext uri="{BB962C8B-B14F-4D97-AF65-F5344CB8AC3E}">
        <p14:creationId xmlns:p14="http://schemas.microsoft.com/office/powerpoint/2010/main" val="32488466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8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374D0-67BF-4D5D-BF8F-C063EC90BA13}"/>
              </a:ext>
            </a:extLst>
          </p:cNvPr>
          <p:cNvSpPr>
            <a:spLocks noGrp="1"/>
          </p:cNvSpPr>
          <p:nvPr>
            <p:ph type="ctrTitle"/>
          </p:nvPr>
        </p:nvSpPr>
        <p:spPr/>
        <p:txBody>
          <a:bodyPr/>
          <a:lstStyle/>
          <a:p>
            <a:r>
              <a:rPr lang="en-IN" dirty="0"/>
              <a:t>MODULE 3</a:t>
            </a:r>
          </a:p>
        </p:txBody>
      </p:sp>
      <p:sp>
        <p:nvSpPr>
          <p:cNvPr id="3" name="Subtitle 2">
            <a:extLst>
              <a:ext uri="{FF2B5EF4-FFF2-40B4-BE49-F238E27FC236}">
                <a16:creationId xmlns:a16="http://schemas.microsoft.com/office/drawing/2014/main" id="{EC5AEB00-5DA8-41E2-8C03-1C44A67DB4DF}"/>
              </a:ext>
            </a:extLst>
          </p:cNvPr>
          <p:cNvSpPr>
            <a:spLocks noGrp="1"/>
          </p:cNvSpPr>
          <p:nvPr>
            <p:ph type="subTitle" idx="1"/>
          </p:nvPr>
        </p:nvSpPr>
        <p:spPr/>
        <p:txBody>
          <a:bodyPr>
            <a:normAutofit/>
          </a:bodyPr>
          <a:lstStyle/>
          <a:p>
            <a:r>
              <a:rPr lang="en-IN" sz="6000" b="1" i="0" u="none" strike="noStrike" baseline="0" dirty="0">
                <a:latin typeface="Times New Roman" panose="02020603050405020304" pitchFamily="18" charset="0"/>
              </a:rPr>
              <a:t>Network Layer</a:t>
            </a:r>
            <a:r>
              <a:rPr lang="en-IN" sz="6000" b="0" i="0" u="none" strike="noStrike" baseline="0" dirty="0">
                <a:latin typeface="Times New Roman" panose="02020603050405020304" pitchFamily="18" charset="0"/>
              </a:rPr>
              <a:t>:</a:t>
            </a:r>
            <a:endParaRPr lang="en-IN" sz="6000" dirty="0"/>
          </a:p>
        </p:txBody>
      </p:sp>
      <p:sp>
        <p:nvSpPr>
          <p:cNvPr id="4" name="Footer Placeholder 3">
            <a:extLst>
              <a:ext uri="{FF2B5EF4-FFF2-40B4-BE49-F238E27FC236}">
                <a16:creationId xmlns:a16="http://schemas.microsoft.com/office/drawing/2014/main" id="{E9A4A19F-3649-4B9D-90E6-4699ECA9F080}"/>
              </a:ext>
            </a:extLst>
          </p:cNvPr>
          <p:cNvSpPr>
            <a:spLocks noGrp="1"/>
          </p:cNvSpPr>
          <p:nvPr>
            <p:ph type="ftr" sz="quarter" idx="11"/>
          </p:nvPr>
        </p:nvSpPr>
        <p:spPr/>
        <p:txBody>
          <a:bodyPr/>
          <a:lstStyle/>
          <a:p>
            <a:r>
              <a:rPr lang="en-US" dirty="0"/>
              <a:t>COMPUTER NETWORKS - 19CS3602</a:t>
            </a:r>
          </a:p>
        </p:txBody>
      </p:sp>
    </p:spTree>
    <p:extLst>
      <p:ext uri="{BB962C8B-B14F-4D97-AF65-F5344CB8AC3E}">
        <p14:creationId xmlns:p14="http://schemas.microsoft.com/office/powerpoint/2010/main" val="4411728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2D832-71F2-48DB-8BC5-137C4CECF7F6}"/>
              </a:ext>
            </a:extLst>
          </p:cNvPr>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030AC1AA-71AB-4009-B78D-644F817C227F}"/>
              </a:ext>
            </a:extLst>
          </p:cNvPr>
          <p:cNvPicPr>
            <a:picLocks noGrp="1" noChangeAspect="1"/>
          </p:cNvPicPr>
          <p:nvPr>
            <p:ph idx="1"/>
          </p:nvPr>
        </p:nvPicPr>
        <p:blipFill>
          <a:blip r:embed="rId2"/>
          <a:stretch>
            <a:fillRect/>
          </a:stretch>
        </p:blipFill>
        <p:spPr>
          <a:xfrm>
            <a:off x="1055724" y="451513"/>
            <a:ext cx="7839887" cy="5432425"/>
          </a:xfrm>
        </p:spPr>
      </p:pic>
      <p:sp>
        <p:nvSpPr>
          <p:cNvPr id="4" name="Footer Placeholder 3">
            <a:extLst>
              <a:ext uri="{FF2B5EF4-FFF2-40B4-BE49-F238E27FC236}">
                <a16:creationId xmlns:a16="http://schemas.microsoft.com/office/drawing/2014/main" id="{1C7E9BAE-AE2E-4BCE-A88D-B681694C5643}"/>
              </a:ext>
            </a:extLst>
          </p:cNvPr>
          <p:cNvSpPr>
            <a:spLocks noGrp="1"/>
          </p:cNvSpPr>
          <p:nvPr>
            <p:ph type="ftr" sz="quarter" idx="11"/>
          </p:nvPr>
        </p:nvSpPr>
        <p:spPr/>
        <p:txBody>
          <a:bodyPr/>
          <a:lstStyle/>
          <a:p>
            <a:r>
              <a:rPr lang="en-US"/>
              <a:t>COMPUTER NETWORKS - 19CS3602</a:t>
            </a:r>
            <a:endParaRPr lang="en-US" dirty="0"/>
          </a:p>
        </p:txBody>
      </p:sp>
    </p:spTree>
    <p:extLst>
      <p:ext uri="{BB962C8B-B14F-4D97-AF65-F5344CB8AC3E}">
        <p14:creationId xmlns:p14="http://schemas.microsoft.com/office/powerpoint/2010/main" val="42256159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A6533D-D4E0-4398-9396-E63D236E5F4D}"/>
              </a:ext>
            </a:extLst>
          </p:cNvPr>
          <p:cNvSpPr txBox="1"/>
          <p:nvPr/>
        </p:nvSpPr>
        <p:spPr>
          <a:xfrm>
            <a:off x="1387929" y="762391"/>
            <a:ext cx="6097554" cy="523220"/>
          </a:xfrm>
          <a:prstGeom prst="rect">
            <a:avLst/>
          </a:prstGeom>
          <a:noFill/>
        </p:spPr>
        <p:txBody>
          <a:bodyPr wrap="square">
            <a:spAutoFit/>
          </a:bodyPr>
          <a:lstStyle/>
          <a:p>
            <a:r>
              <a:rPr lang="en-IN" sz="2800" b="1" i="0" dirty="0">
                <a:solidFill>
                  <a:srgbClr val="273239"/>
                </a:solidFill>
                <a:effectLst/>
                <a:latin typeface="urw-din"/>
              </a:rPr>
              <a:t>Class D:</a:t>
            </a:r>
            <a:endParaRPr lang="en-IN" sz="2800" dirty="0"/>
          </a:p>
        </p:txBody>
      </p:sp>
      <p:sp>
        <p:nvSpPr>
          <p:cNvPr id="5" name="TextBox 4">
            <a:extLst>
              <a:ext uri="{FF2B5EF4-FFF2-40B4-BE49-F238E27FC236}">
                <a16:creationId xmlns:a16="http://schemas.microsoft.com/office/drawing/2014/main" id="{C7174881-AC96-4B9A-A759-6676DF96A2D0}"/>
              </a:ext>
            </a:extLst>
          </p:cNvPr>
          <p:cNvSpPr txBox="1"/>
          <p:nvPr/>
        </p:nvSpPr>
        <p:spPr>
          <a:xfrm>
            <a:off x="886408" y="1693421"/>
            <a:ext cx="10431625" cy="2308324"/>
          </a:xfrm>
          <a:prstGeom prst="rect">
            <a:avLst/>
          </a:prstGeom>
          <a:noFill/>
        </p:spPr>
        <p:txBody>
          <a:bodyPr wrap="square">
            <a:spAutoFit/>
          </a:bodyPr>
          <a:lstStyle/>
          <a:p>
            <a:pPr algn="l" fontAlgn="base"/>
            <a:r>
              <a:rPr lang="en-US" sz="2400" b="0" i="0" dirty="0">
                <a:solidFill>
                  <a:srgbClr val="273239"/>
                </a:solidFill>
                <a:effectLst/>
                <a:latin typeface="urw-din"/>
              </a:rPr>
              <a:t>IP address belonging to class D are reserved for multi-casting. </a:t>
            </a:r>
          </a:p>
          <a:p>
            <a:pPr algn="l" fontAlgn="base"/>
            <a:r>
              <a:rPr lang="en-US" sz="2400" b="0" i="0" dirty="0">
                <a:solidFill>
                  <a:srgbClr val="273239"/>
                </a:solidFill>
                <a:effectLst/>
                <a:latin typeface="urw-din"/>
              </a:rPr>
              <a:t>The higher order bits of the first octet of IP addresses belonging to class D are always set to 1110.</a:t>
            </a:r>
          </a:p>
          <a:p>
            <a:pPr algn="l" fontAlgn="base"/>
            <a:r>
              <a:rPr lang="en-US" sz="2400" b="0" i="0" dirty="0">
                <a:solidFill>
                  <a:srgbClr val="273239"/>
                </a:solidFill>
                <a:effectLst/>
                <a:latin typeface="urw-din"/>
              </a:rPr>
              <a:t> The remaining bits are for the address that interested hosts recognize.</a:t>
            </a:r>
          </a:p>
          <a:p>
            <a:pPr algn="l" fontAlgn="base"/>
            <a:r>
              <a:rPr lang="en-US" sz="2400" b="0" i="0" dirty="0">
                <a:solidFill>
                  <a:srgbClr val="273239"/>
                </a:solidFill>
                <a:effectLst/>
                <a:latin typeface="urw-din"/>
              </a:rPr>
              <a:t>Class D does not posses any sub-net mask. IP addresses belonging to class D ranges from 224.0.0.0 – 239.255.255.255.</a:t>
            </a:r>
          </a:p>
        </p:txBody>
      </p:sp>
      <p:pic>
        <p:nvPicPr>
          <p:cNvPr id="6146" name="Picture 2" descr="Lightbox">
            <a:extLst>
              <a:ext uri="{FF2B5EF4-FFF2-40B4-BE49-F238E27FC236}">
                <a16:creationId xmlns:a16="http://schemas.microsoft.com/office/drawing/2014/main" id="{736227F2-CEA4-487D-AFC7-E27FACF97E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5816" y="4748200"/>
            <a:ext cx="4962525" cy="120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36114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Lightbox">
            <a:extLst>
              <a:ext uri="{FF2B5EF4-FFF2-40B4-BE49-F238E27FC236}">
                <a16:creationId xmlns:a16="http://schemas.microsoft.com/office/drawing/2014/main" id="{BE5E5C5D-743E-4E1B-BA16-C87CB6521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39813"/>
            <a:ext cx="12192000" cy="4776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0734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44E057-FB93-4D0F-8149-A80416F79F06}"/>
              </a:ext>
            </a:extLst>
          </p:cNvPr>
          <p:cNvSpPr txBox="1"/>
          <p:nvPr/>
        </p:nvSpPr>
        <p:spPr>
          <a:xfrm>
            <a:off x="796601" y="2305615"/>
            <a:ext cx="10293998" cy="2677656"/>
          </a:xfrm>
          <a:prstGeom prst="rect">
            <a:avLst/>
          </a:prstGeom>
          <a:noFill/>
        </p:spPr>
        <p:txBody>
          <a:bodyPr wrap="square">
            <a:spAutoFit/>
          </a:bodyPr>
          <a:lstStyle/>
          <a:p>
            <a:pPr marL="457200" indent="-457200">
              <a:buFont typeface="Wingdings" panose="05000000000000000000" pitchFamily="2" charset="2"/>
              <a:buChar char="Ø"/>
            </a:pPr>
            <a:r>
              <a:rPr lang="en-US" sz="2800" b="0" i="0" dirty="0">
                <a:solidFill>
                  <a:srgbClr val="202124"/>
                </a:solidFill>
                <a:effectLst/>
                <a:latin typeface="arial" panose="020B0604020202020204" pitchFamily="34" charset="0"/>
              </a:rPr>
              <a:t>An IP packet is the smallest message entity exchanged via the Internet Protocol across an IP network.</a:t>
            </a:r>
          </a:p>
          <a:p>
            <a:pPr marL="457200" indent="-457200">
              <a:buFont typeface="Wingdings" panose="05000000000000000000" pitchFamily="2" charset="2"/>
              <a:buChar char="Ø"/>
            </a:pPr>
            <a:r>
              <a:rPr lang="en-US" sz="2800" b="0" i="0" dirty="0">
                <a:solidFill>
                  <a:srgbClr val="202124"/>
                </a:solidFill>
                <a:effectLst/>
                <a:latin typeface="arial" panose="020B0604020202020204" pitchFamily="34" charset="0"/>
              </a:rPr>
              <a:t> IP packets consist of </a:t>
            </a:r>
            <a:r>
              <a:rPr lang="en-US" sz="2800" b="1" i="0" dirty="0">
                <a:solidFill>
                  <a:srgbClr val="202124"/>
                </a:solidFill>
                <a:effectLst/>
                <a:latin typeface="arial" panose="020B0604020202020204" pitchFamily="34" charset="0"/>
              </a:rPr>
              <a:t>a header for addressing and routing, and a payload for user data</a:t>
            </a:r>
            <a:r>
              <a:rPr lang="en-US" sz="2800" b="0" i="0" dirty="0">
                <a:solidFill>
                  <a:srgbClr val="202124"/>
                </a:solidFill>
                <a:effectLst/>
                <a:latin typeface="arial" panose="020B0604020202020204" pitchFamily="34" charset="0"/>
              </a:rPr>
              <a:t>. </a:t>
            </a:r>
          </a:p>
          <a:p>
            <a:pPr marL="457200" indent="-457200">
              <a:buFont typeface="Wingdings" panose="05000000000000000000" pitchFamily="2" charset="2"/>
              <a:buChar char="Ø"/>
            </a:pPr>
            <a:r>
              <a:rPr lang="en-US" sz="2800" b="0" i="0" dirty="0">
                <a:solidFill>
                  <a:srgbClr val="202124"/>
                </a:solidFill>
                <a:effectLst/>
                <a:latin typeface="arial" panose="020B0604020202020204" pitchFamily="34" charset="0"/>
              </a:rPr>
              <a:t>The header contains information about IP version, source IP address, destination IP address, time-to-live, etc.</a:t>
            </a:r>
            <a:endParaRPr lang="en-IN" sz="2800" dirty="0"/>
          </a:p>
        </p:txBody>
      </p:sp>
      <p:sp>
        <p:nvSpPr>
          <p:cNvPr id="4" name="TextBox 3">
            <a:extLst>
              <a:ext uri="{FF2B5EF4-FFF2-40B4-BE49-F238E27FC236}">
                <a16:creationId xmlns:a16="http://schemas.microsoft.com/office/drawing/2014/main" id="{57CF54DD-9575-4EF9-A426-99CB47D1D67F}"/>
              </a:ext>
            </a:extLst>
          </p:cNvPr>
          <p:cNvSpPr txBox="1"/>
          <p:nvPr/>
        </p:nvSpPr>
        <p:spPr>
          <a:xfrm>
            <a:off x="2988906" y="765110"/>
            <a:ext cx="6214188" cy="707886"/>
          </a:xfrm>
          <a:prstGeom prst="rect">
            <a:avLst/>
          </a:prstGeom>
          <a:noFill/>
        </p:spPr>
        <p:txBody>
          <a:bodyPr wrap="square" rtlCol="0">
            <a:spAutoFit/>
          </a:bodyPr>
          <a:lstStyle/>
          <a:p>
            <a:r>
              <a:rPr lang="en-US" sz="4000" dirty="0"/>
              <a:t>DETAILS OF IP PACKET</a:t>
            </a:r>
            <a:endParaRPr lang="en-IN" sz="4000" dirty="0"/>
          </a:p>
        </p:txBody>
      </p:sp>
    </p:spTree>
    <p:extLst>
      <p:ext uri="{BB962C8B-B14F-4D97-AF65-F5344CB8AC3E}">
        <p14:creationId xmlns:p14="http://schemas.microsoft.com/office/powerpoint/2010/main" val="317069813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ACB129-D924-4AD3-8BE2-1C1B7037F947}"/>
              </a:ext>
            </a:extLst>
          </p:cNvPr>
          <p:cNvSpPr txBox="1"/>
          <p:nvPr/>
        </p:nvSpPr>
        <p:spPr>
          <a:xfrm>
            <a:off x="511628" y="192395"/>
            <a:ext cx="11168743" cy="7971413"/>
          </a:xfrm>
          <a:prstGeom prst="rect">
            <a:avLst/>
          </a:prstGeom>
          <a:noFill/>
        </p:spPr>
        <p:txBody>
          <a:bodyPr wrap="square">
            <a:spAutoFit/>
          </a:bodyPr>
          <a:lstStyle/>
          <a:p>
            <a:pPr algn="l" fontAlgn="base"/>
            <a:r>
              <a:rPr lang="en-US" sz="3200" b="1" i="0" dirty="0">
                <a:solidFill>
                  <a:srgbClr val="273239"/>
                </a:solidFill>
                <a:effectLst/>
                <a:latin typeface="urw-din"/>
              </a:rPr>
              <a:t>IPv4:</a:t>
            </a:r>
          </a:p>
          <a:p>
            <a:pPr marL="285750" indent="-285750" algn="l" fontAlgn="base">
              <a:lnSpc>
                <a:spcPct val="150000"/>
              </a:lnSpc>
              <a:buFont typeface="Wingdings" panose="05000000000000000000" pitchFamily="2" charset="2"/>
              <a:buChar char="Ø"/>
            </a:pPr>
            <a:r>
              <a:rPr lang="en-US" sz="2400" b="0" i="0" dirty="0">
                <a:solidFill>
                  <a:srgbClr val="273239"/>
                </a:solidFill>
                <a:effectLst/>
                <a:latin typeface="urw-din"/>
              </a:rPr>
              <a:t>IPv4 is a connectionless protocol used for packet-switched networks. </a:t>
            </a:r>
          </a:p>
          <a:p>
            <a:pPr marL="342900" indent="-342900" algn="l" fontAlgn="base">
              <a:lnSpc>
                <a:spcPct val="150000"/>
              </a:lnSpc>
              <a:buFont typeface="Wingdings" panose="05000000000000000000" pitchFamily="2" charset="2"/>
              <a:buChar char="Ø"/>
            </a:pPr>
            <a:r>
              <a:rPr lang="en-US" sz="2400" b="0" i="0" dirty="0">
                <a:solidFill>
                  <a:srgbClr val="273239"/>
                </a:solidFill>
                <a:effectLst/>
                <a:latin typeface="urw-din"/>
              </a:rPr>
              <a:t>It operates on a best effort delivery model, in which neither delivery is guaranteed, nor proper sequencing or avoidance of duplicate delivery is assured.</a:t>
            </a:r>
          </a:p>
          <a:p>
            <a:pPr marL="342900" indent="-342900" algn="l" fontAlgn="base">
              <a:lnSpc>
                <a:spcPct val="150000"/>
              </a:lnSpc>
              <a:buFont typeface="Wingdings" panose="05000000000000000000" pitchFamily="2" charset="2"/>
              <a:buChar char="Ø"/>
            </a:pPr>
            <a:r>
              <a:rPr lang="en-US" sz="2400" b="0" i="0" dirty="0">
                <a:solidFill>
                  <a:srgbClr val="273239"/>
                </a:solidFill>
                <a:effectLst/>
                <a:latin typeface="urw-din"/>
              </a:rPr>
              <a:t> Internet Protocol Version 4 (IPv4) is the fourth revision of the Internet Protocol and a widely used protocol in data communication over different kinds of networks.</a:t>
            </a:r>
          </a:p>
          <a:p>
            <a:pPr marL="342900" indent="-342900" algn="l" fontAlgn="base">
              <a:lnSpc>
                <a:spcPct val="150000"/>
              </a:lnSpc>
              <a:buFont typeface="Wingdings" panose="05000000000000000000" pitchFamily="2" charset="2"/>
              <a:buChar char="Ø"/>
            </a:pPr>
            <a:r>
              <a:rPr lang="en-US" sz="2400" b="0" i="0" dirty="0">
                <a:solidFill>
                  <a:srgbClr val="273239"/>
                </a:solidFill>
                <a:effectLst/>
                <a:latin typeface="urw-din"/>
              </a:rPr>
              <a:t> IPv4 is a connectionless protocol used in packet-switched layer networks, such as Ethernet. </a:t>
            </a:r>
          </a:p>
          <a:p>
            <a:pPr marL="342900" indent="-342900" algn="l" fontAlgn="base">
              <a:lnSpc>
                <a:spcPct val="150000"/>
              </a:lnSpc>
              <a:buFont typeface="Wingdings" panose="05000000000000000000" pitchFamily="2" charset="2"/>
              <a:buChar char="Ø"/>
            </a:pPr>
            <a:r>
              <a:rPr lang="en-US" sz="2400" b="0" i="0" dirty="0">
                <a:solidFill>
                  <a:srgbClr val="273239"/>
                </a:solidFill>
                <a:effectLst/>
                <a:latin typeface="urw-din"/>
              </a:rPr>
              <a:t>It provides a logical connection between network devices by providing identification for each device.</a:t>
            </a:r>
          </a:p>
          <a:p>
            <a:pPr marL="342900" indent="-342900" algn="l" fontAlgn="base">
              <a:lnSpc>
                <a:spcPct val="150000"/>
              </a:lnSpc>
              <a:buFont typeface="Wingdings" panose="05000000000000000000" pitchFamily="2" charset="2"/>
              <a:buChar char="Ø"/>
            </a:pPr>
            <a:r>
              <a:rPr lang="en-US" sz="2400" b="0" i="0" dirty="0">
                <a:solidFill>
                  <a:srgbClr val="273239"/>
                </a:solidFill>
                <a:effectLst/>
                <a:latin typeface="urw-din"/>
              </a:rPr>
              <a:t> There are many ways to configure IPv4 with all kinds of devices – including manual and automatic configurations – depending on the network type.</a:t>
            </a:r>
          </a:p>
          <a:p>
            <a:pPr marL="342900" indent="-342900" algn="l" fontAlgn="base">
              <a:lnSpc>
                <a:spcPct val="150000"/>
              </a:lnSpc>
              <a:buFont typeface="Wingdings" panose="05000000000000000000" pitchFamily="2" charset="2"/>
              <a:buChar char="Ø"/>
            </a:pPr>
            <a:endParaRPr lang="en-US" sz="2400" b="0" i="0" dirty="0">
              <a:solidFill>
                <a:srgbClr val="273239"/>
              </a:solidFill>
              <a:effectLst/>
              <a:latin typeface="urw-din"/>
            </a:endParaRPr>
          </a:p>
          <a:p>
            <a:br>
              <a:rPr lang="en-US" sz="2400" dirty="0"/>
            </a:br>
            <a:endParaRPr lang="en-IN" sz="2400" dirty="0"/>
          </a:p>
        </p:txBody>
      </p:sp>
    </p:spTree>
    <p:extLst>
      <p:ext uri="{BB962C8B-B14F-4D97-AF65-F5344CB8AC3E}">
        <p14:creationId xmlns:p14="http://schemas.microsoft.com/office/powerpoint/2010/main" val="327602231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0A89FC-7628-5182-4FC1-94076BB6256F}"/>
              </a:ext>
            </a:extLst>
          </p:cNvPr>
          <p:cNvSpPr txBox="1"/>
          <p:nvPr/>
        </p:nvSpPr>
        <p:spPr>
          <a:xfrm>
            <a:off x="1045029" y="709127"/>
            <a:ext cx="10440953" cy="3737946"/>
          </a:xfrm>
          <a:prstGeom prst="rect">
            <a:avLst/>
          </a:prstGeom>
          <a:noFill/>
        </p:spPr>
        <p:txBody>
          <a:bodyPr wrap="square">
            <a:spAutoFit/>
          </a:bodyPr>
          <a:lstStyle/>
          <a:p>
            <a:pPr marL="342900" indent="-342900" algn="l" fontAlgn="base">
              <a:lnSpc>
                <a:spcPct val="150000"/>
              </a:lnSpc>
              <a:buFont typeface="Wingdings" panose="05000000000000000000" pitchFamily="2" charset="2"/>
              <a:buChar char="Ø"/>
            </a:pPr>
            <a:r>
              <a:rPr lang="en-US" sz="2000" b="0" i="0" dirty="0">
                <a:solidFill>
                  <a:srgbClr val="273239"/>
                </a:solidFill>
                <a:effectLst/>
                <a:latin typeface="urw-din"/>
              </a:rPr>
              <a:t>IPv4 is defined and specified in IETF publication RFC 791.</a:t>
            </a:r>
          </a:p>
          <a:p>
            <a:pPr marL="342900" indent="-342900" algn="l" fontAlgn="base">
              <a:lnSpc>
                <a:spcPct val="150000"/>
              </a:lnSpc>
              <a:buFont typeface="Wingdings" panose="05000000000000000000" pitchFamily="2" charset="2"/>
              <a:buChar char="Ø"/>
            </a:pPr>
            <a:r>
              <a:rPr lang="en-US" sz="2000" b="0" i="0" dirty="0">
                <a:solidFill>
                  <a:srgbClr val="273239"/>
                </a:solidFill>
                <a:effectLst/>
                <a:latin typeface="urw-din"/>
              </a:rPr>
              <a:t>IPv4 uses 32-bit addresses for Ethernet communication in five classes: A, B, C, D and E. </a:t>
            </a:r>
          </a:p>
          <a:p>
            <a:pPr marL="342900" indent="-342900" algn="l" fontAlgn="base">
              <a:lnSpc>
                <a:spcPct val="150000"/>
              </a:lnSpc>
              <a:buFont typeface="Wingdings" panose="05000000000000000000" pitchFamily="2" charset="2"/>
              <a:buChar char="Ø"/>
            </a:pPr>
            <a:r>
              <a:rPr lang="en-US" sz="2000" b="0" i="0" dirty="0">
                <a:solidFill>
                  <a:srgbClr val="273239"/>
                </a:solidFill>
                <a:effectLst/>
                <a:latin typeface="urw-din"/>
              </a:rPr>
              <a:t>Classes A, B and C have a different bit length for addressing the network host.</a:t>
            </a:r>
          </a:p>
          <a:p>
            <a:pPr marL="342900" indent="-342900" algn="l" fontAlgn="base">
              <a:lnSpc>
                <a:spcPct val="150000"/>
              </a:lnSpc>
              <a:buFont typeface="Wingdings" panose="05000000000000000000" pitchFamily="2" charset="2"/>
              <a:buChar char="Ø"/>
            </a:pPr>
            <a:r>
              <a:rPr lang="en-US" sz="2000" b="0" i="0" dirty="0">
                <a:solidFill>
                  <a:srgbClr val="273239"/>
                </a:solidFill>
                <a:effectLst/>
                <a:latin typeface="urw-din"/>
              </a:rPr>
              <a:t> Class D addresses are reserved for military purposes, while class E addresses are reserved for future use.</a:t>
            </a:r>
          </a:p>
          <a:p>
            <a:pPr marL="342900" indent="-342900" algn="l" fontAlgn="base">
              <a:lnSpc>
                <a:spcPct val="150000"/>
              </a:lnSpc>
              <a:buFont typeface="Wingdings" panose="05000000000000000000" pitchFamily="2" charset="2"/>
              <a:buChar char="Ø"/>
            </a:pPr>
            <a:r>
              <a:rPr lang="en-US" sz="2000" b="0" i="0" dirty="0">
                <a:solidFill>
                  <a:srgbClr val="273239"/>
                </a:solidFill>
                <a:effectLst/>
                <a:latin typeface="urw-din"/>
              </a:rPr>
              <a:t>IPv4 uses 32-bit (4 byte) addressing, which gives 2</a:t>
            </a:r>
            <a:r>
              <a:rPr lang="en-US" sz="2000" b="0" i="0" baseline="30000" dirty="0">
                <a:solidFill>
                  <a:srgbClr val="273239"/>
                </a:solidFill>
                <a:effectLst/>
                <a:latin typeface="urw-din"/>
              </a:rPr>
              <a:t>32</a:t>
            </a:r>
            <a:r>
              <a:rPr lang="en-US" sz="2000" b="0" i="0" dirty="0">
                <a:solidFill>
                  <a:srgbClr val="273239"/>
                </a:solidFill>
                <a:effectLst/>
                <a:latin typeface="urw-din"/>
              </a:rPr>
              <a:t> addresses.</a:t>
            </a:r>
          </a:p>
          <a:p>
            <a:pPr marL="342900" indent="-342900" algn="l" fontAlgn="base">
              <a:lnSpc>
                <a:spcPct val="150000"/>
              </a:lnSpc>
              <a:buFont typeface="Wingdings" panose="05000000000000000000" pitchFamily="2" charset="2"/>
              <a:buChar char="Ø"/>
            </a:pPr>
            <a:r>
              <a:rPr lang="en-US" sz="2000" b="0" i="0" dirty="0">
                <a:solidFill>
                  <a:srgbClr val="273239"/>
                </a:solidFill>
                <a:effectLst/>
                <a:latin typeface="urw-din"/>
              </a:rPr>
              <a:t> IPv4 addresses are written in the dot-decimal notation, which comprises of four octets of the address expressed individually in decimal and separated by periods, for instance, 192.168.1.5.</a:t>
            </a:r>
          </a:p>
        </p:txBody>
      </p:sp>
    </p:spTree>
    <p:extLst>
      <p:ext uri="{BB962C8B-B14F-4D97-AF65-F5344CB8AC3E}">
        <p14:creationId xmlns:p14="http://schemas.microsoft.com/office/powerpoint/2010/main" val="12480925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Lightbox">
            <a:extLst>
              <a:ext uri="{FF2B5EF4-FFF2-40B4-BE49-F238E27FC236}">
                <a16:creationId xmlns:a16="http://schemas.microsoft.com/office/drawing/2014/main" id="{A55C6A9D-8180-46F1-A7F6-57936FFB4A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08" y="825370"/>
            <a:ext cx="12019384" cy="4847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632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6FE9D-236D-404E-9B2D-86965511BABC}"/>
              </a:ext>
            </a:extLst>
          </p:cNvPr>
          <p:cNvSpPr>
            <a:spLocks noGrp="1"/>
          </p:cNvSpPr>
          <p:nvPr>
            <p:ph type="title"/>
          </p:nvPr>
        </p:nvSpPr>
        <p:spPr/>
        <p:txBody>
          <a:bodyPr/>
          <a:lstStyle/>
          <a:p>
            <a:endParaRPr lang="en-IN"/>
          </a:p>
        </p:txBody>
      </p:sp>
      <p:pic>
        <p:nvPicPr>
          <p:cNvPr id="8" name="Content Placeholder 7">
            <a:extLst>
              <a:ext uri="{FF2B5EF4-FFF2-40B4-BE49-F238E27FC236}">
                <a16:creationId xmlns:a16="http://schemas.microsoft.com/office/drawing/2014/main" id="{2DEDDDA4-8C25-4603-B1B4-2CD6692BDD01}"/>
              </a:ext>
            </a:extLst>
          </p:cNvPr>
          <p:cNvPicPr>
            <a:picLocks noGrp="1" noChangeAspect="1"/>
          </p:cNvPicPr>
          <p:nvPr>
            <p:ph idx="1"/>
          </p:nvPr>
        </p:nvPicPr>
        <p:blipFill>
          <a:blip r:embed="rId2"/>
          <a:stretch>
            <a:fillRect/>
          </a:stretch>
        </p:blipFill>
        <p:spPr>
          <a:xfrm>
            <a:off x="1010272" y="249585"/>
            <a:ext cx="9113442" cy="6608415"/>
          </a:xfrm>
        </p:spPr>
      </p:pic>
      <p:sp>
        <p:nvSpPr>
          <p:cNvPr id="4" name="Footer Placeholder 3">
            <a:extLst>
              <a:ext uri="{FF2B5EF4-FFF2-40B4-BE49-F238E27FC236}">
                <a16:creationId xmlns:a16="http://schemas.microsoft.com/office/drawing/2014/main" id="{27972A95-BB03-4D1A-9E62-F6B4E8EADDA4}"/>
              </a:ext>
            </a:extLst>
          </p:cNvPr>
          <p:cNvSpPr>
            <a:spLocks noGrp="1"/>
          </p:cNvSpPr>
          <p:nvPr>
            <p:ph type="ftr" sz="quarter" idx="11"/>
          </p:nvPr>
        </p:nvSpPr>
        <p:spPr/>
        <p:txBody>
          <a:bodyPr/>
          <a:lstStyle/>
          <a:p>
            <a:r>
              <a:rPr lang="en-US"/>
              <a:t>COMPUTER NETWORKS - 19CS3602</a:t>
            </a:r>
            <a:endParaRPr lang="en-US" dirty="0"/>
          </a:p>
        </p:txBody>
      </p:sp>
    </p:spTree>
    <p:extLst>
      <p:ext uri="{BB962C8B-B14F-4D97-AF65-F5344CB8AC3E}">
        <p14:creationId xmlns:p14="http://schemas.microsoft.com/office/powerpoint/2010/main" val="1492054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F4E80-CB91-43CF-B008-7F304B74EB1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7A1EA89-F1D9-4EC1-ABCE-3386C9E90626}"/>
              </a:ext>
            </a:extLst>
          </p:cNvPr>
          <p:cNvSpPr>
            <a:spLocks noGrp="1"/>
          </p:cNvSpPr>
          <p:nvPr>
            <p:ph idx="1"/>
          </p:nvPr>
        </p:nvSpPr>
        <p:spPr/>
        <p:txBody>
          <a:bodyPr>
            <a:normAutofit fontScale="92500"/>
          </a:bodyPr>
          <a:lstStyle/>
          <a:p>
            <a:r>
              <a:rPr lang="en-US" b="0" i="0" dirty="0">
                <a:solidFill>
                  <a:srgbClr val="202124"/>
                </a:solidFill>
                <a:effectLst/>
                <a:latin typeface="arial" panose="020B0604020202020204" pitchFamily="34" charset="0"/>
              </a:rPr>
              <a:t>Asynchronous Transfer Mode (ATM) is </a:t>
            </a:r>
            <a:r>
              <a:rPr lang="en-US" b="1" i="0" dirty="0">
                <a:solidFill>
                  <a:srgbClr val="202124"/>
                </a:solidFill>
                <a:effectLst/>
                <a:latin typeface="arial" panose="020B0604020202020204" pitchFamily="34" charset="0"/>
              </a:rPr>
              <a:t>a cell-switching, connection-oriented technology</a:t>
            </a:r>
            <a:r>
              <a:rPr lang="en-US" b="0" i="0" dirty="0">
                <a:solidFill>
                  <a:srgbClr val="202124"/>
                </a:solidFill>
                <a:effectLst/>
                <a:latin typeface="arial" panose="020B0604020202020204" pitchFamily="34" charset="0"/>
              </a:rPr>
              <a:t>. In ATM networks, end stations attach to the network using dedicated full duplex connections. The ATM networks are constructed using switches, and switches are interconnected using dedicated physical connections.</a:t>
            </a:r>
          </a:p>
          <a:p>
            <a:endParaRPr lang="en-US" dirty="0">
              <a:solidFill>
                <a:srgbClr val="202124"/>
              </a:solidFill>
              <a:latin typeface="arial" panose="020B0604020202020204" pitchFamily="34" charset="0"/>
            </a:endParaRPr>
          </a:p>
          <a:p>
            <a:r>
              <a:rPr lang="en-US" b="0" i="0" dirty="0">
                <a:solidFill>
                  <a:srgbClr val="202124"/>
                </a:solidFill>
                <a:effectLst/>
                <a:latin typeface="arial" panose="020B0604020202020204" pitchFamily="34" charset="0"/>
              </a:rPr>
              <a:t>A virtual circuit (VC) is a means of transporting data over a packet-switched network in such a way that it appears as though there is a dedicated physical link between the source and destination end systems of this data. The term virtual circuit is synonymous with virtual connection.</a:t>
            </a:r>
            <a:endParaRPr lang="en-IN" dirty="0"/>
          </a:p>
        </p:txBody>
      </p:sp>
      <p:sp>
        <p:nvSpPr>
          <p:cNvPr id="4" name="Footer Placeholder 3">
            <a:extLst>
              <a:ext uri="{FF2B5EF4-FFF2-40B4-BE49-F238E27FC236}">
                <a16:creationId xmlns:a16="http://schemas.microsoft.com/office/drawing/2014/main" id="{9F9AD5BC-EFEA-4A9B-8372-0D1FC52F3914}"/>
              </a:ext>
            </a:extLst>
          </p:cNvPr>
          <p:cNvSpPr>
            <a:spLocks noGrp="1"/>
          </p:cNvSpPr>
          <p:nvPr>
            <p:ph type="ftr" sz="quarter" idx="11"/>
          </p:nvPr>
        </p:nvSpPr>
        <p:spPr/>
        <p:txBody>
          <a:bodyPr/>
          <a:lstStyle/>
          <a:p>
            <a:r>
              <a:rPr lang="en-US"/>
              <a:t>COMPUTER NETWORKS - 19CS3602</a:t>
            </a:r>
            <a:endParaRPr lang="en-US" dirty="0"/>
          </a:p>
        </p:txBody>
      </p:sp>
    </p:spTree>
    <p:extLst>
      <p:ext uri="{BB962C8B-B14F-4D97-AF65-F5344CB8AC3E}">
        <p14:creationId xmlns:p14="http://schemas.microsoft.com/office/powerpoint/2010/main" val="3530838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4294967295"/>
          </p:nvPr>
        </p:nvSpPr>
        <p:spPr>
          <a:xfrm>
            <a:off x="1247607" y="0"/>
            <a:ext cx="0" cy="577081"/>
          </a:xfrm>
          <a:prstGeom prst="rect">
            <a:avLst/>
          </a:prstGeom>
        </p:spPr>
        <p:txBody>
          <a:bodyPr vert="horz" wrap="square" lIns="0" tIns="0" rIns="0" bIns="0" rtlCol="0">
            <a:spAutoFit/>
          </a:bodyPr>
          <a:lstStyle/>
          <a:p>
            <a:pPr marL="34549">
              <a:lnSpc>
                <a:spcPts val="1478"/>
              </a:lnSpc>
            </a:pPr>
            <a:fld id="{81D60167-4931-47E6-BA6A-407CBD079E47}" type="slidenum">
              <a:rPr dirty="0"/>
              <a:pPr marL="34549">
                <a:lnSpc>
                  <a:spcPts val="1478"/>
                </a:lnSpc>
              </a:pPr>
              <a:t>13</a:t>
            </a:fld>
            <a:endParaRPr dirty="0"/>
          </a:p>
        </p:txBody>
      </p:sp>
      <p:sp>
        <p:nvSpPr>
          <p:cNvPr id="2" name="object 2"/>
          <p:cNvSpPr txBox="1">
            <a:spLocks noGrp="1"/>
          </p:cNvSpPr>
          <p:nvPr>
            <p:ph type="title"/>
          </p:nvPr>
        </p:nvSpPr>
        <p:spPr>
          <a:xfrm>
            <a:off x="616294" y="166672"/>
            <a:ext cx="5571045" cy="625643"/>
          </a:xfrm>
          <a:prstGeom prst="rect">
            <a:avLst/>
          </a:prstGeom>
        </p:spPr>
        <p:txBody>
          <a:bodyPr vert="horz" wrap="square" lIns="0" tIns="11516" rIns="0" bIns="0" rtlCol="0" anchor="t">
            <a:spAutoFit/>
          </a:bodyPr>
          <a:lstStyle/>
          <a:p>
            <a:pPr marL="11516">
              <a:spcBef>
                <a:spcPts val="91"/>
              </a:spcBef>
            </a:pPr>
            <a:r>
              <a:rPr sz="3990" spc="-5" dirty="0"/>
              <a:t>5.2 Routing Algorithms</a:t>
            </a:r>
            <a:r>
              <a:rPr sz="3990" dirty="0"/>
              <a:t> </a:t>
            </a:r>
          </a:p>
        </p:txBody>
      </p:sp>
      <p:sp>
        <p:nvSpPr>
          <p:cNvPr id="3" name="object 3"/>
          <p:cNvSpPr txBox="1"/>
          <p:nvPr/>
        </p:nvSpPr>
        <p:spPr>
          <a:xfrm>
            <a:off x="616294" y="1355979"/>
            <a:ext cx="9122896" cy="4761878"/>
          </a:xfrm>
          <a:prstGeom prst="rect">
            <a:avLst/>
          </a:prstGeom>
        </p:spPr>
        <p:txBody>
          <a:bodyPr vert="horz" wrap="square" lIns="0" tIns="67371" rIns="0" bIns="0" rtlCol="0">
            <a:spAutoFit/>
          </a:bodyPr>
          <a:lstStyle/>
          <a:p>
            <a:pPr marL="563726" marR="99617" indent="-552785">
              <a:lnSpc>
                <a:spcPts val="3527"/>
              </a:lnSpc>
              <a:spcBef>
                <a:spcPts val="530"/>
              </a:spcBef>
              <a:buClr>
                <a:srgbClr val="3232CC"/>
              </a:buClr>
              <a:buChar char="•"/>
              <a:tabLst>
                <a:tab pos="563726" algn="l"/>
                <a:tab pos="564302" algn="l"/>
              </a:tabLst>
            </a:pPr>
            <a:r>
              <a:rPr sz="3264" spc="-5" dirty="0">
                <a:latin typeface="Times New Roman"/>
                <a:cs typeface="Times New Roman"/>
              </a:rPr>
              <a:t>The </a:t>
            </a:r>
            <a:r>
              <a:rPr lang="en-IN" sz="3264" dirty="0">
                <a:latin typeface="Times New Roman"/>
                <a:cs typeface="Times New Roman"/>
              </a:rPr>
              <a:t>m</a:t>
            </a:r>
            <a:r>
              <a:rPr sz="3264" dirty="0" err="1">
                <a:latin typeface="Times New Roman"/>
                <a:cs typeface="Times New Roman"/>
              </a:rPr>
              <a:t>ain</a:t>
            </a:r>
            <a:r>
              <a:rPr sz="3264" dirty="0">
                <a:latin typeface="Times New Roman"/>
                <a:cs typeface="Times New Roman"/>
              </a:rPr>
              <a:t> </a:t>
            </a:r>
            <a:r>
              <a:rPr sz="3264" spc="-5" dirty="0">
                <a:latin typeface="Times New Roman"/>
                <a:cs typeface="Times New Roman"/>
              </a:rPr>
              <a:t>function of </a:t>
            </a:r>
            <a:r>
              <a:rPr sz="3264" dirty="0">
                <a:solidFill>
                  <a:srgbClr val="FF3200"/>
                </a:solidFill>
                <a:latin typeface="Times New Roman"/>
                <a:cs typeface="Times New Roman"/>
              </a:rPr>
              <a:t>NL </a:t>
            </a:r>
            <a:r>
              <a:rPr sz="3264" spc="-5" dirty="0">
                <a:latin typeface="Times New Roman"/>
                <a:cs typeface="Times New Roman"/>
              </a:rPr>
              <a:t>(Network  Layer) </a:t>
            </a:r>
            <a:r>
              <a:rPr sz="3264" dirty="0">
                <a:latin typeface="Times New Roman"/>
                <a:cs typeface="Times New Roman"/>
              </a:rPr>
              <a:t>is </a:t>
            </a:r>
            <a:r>
              <a:rPr sz="3264" spc="-5" dirty="0">
                <a:latin typeface="Times New Roman"/>
                <a:cs typeface="Times New Roman"/>
              </a:rPr>
              <a:t>routing packets from the source  machine to the destination</a:t>
            </a:r>
            <a:r>
              <a:rPr sz="3264" spc="14" dirty="0">
                <a:latin typeface="Times New Roman"/>
                <a:cs typeface="Times New Roman"/>
              </a:rPr>
              <a:t> </a:t>
            </a:r>
            <a:r>
              <a:rPr sz="3264" spc="-5" dirty="0">
                <a:latin typeface="Times New Roman"/>
                <a:cs typeface="Times New Roman"/>
              </a:rPr>
              <a:t>machine.</a:t>
            </a:r>
            <a:endParaRPr sz="3264" dirty="0">
              <a:latin typeface="Times New Roman"/>
              <a:cs typeface="Times New Roman"/>
            </a:endParaRPr>
          </a:p>
          <a:p>
            <a:pPr marL="563726" marR="4607" indent="-552785">
              <a:lnSpc>
                <a:spcPts val="3527"/>
              </a:lnSpc>
              <a:spcBef>
                <a:spcPts val="780"/>
              </a:spcBef>
              <a:buClr>
                <a:srgbClr val="3232CC"/>
              </a:buClr>
              <a:buChar char="•"/>
              <a:tabLst>
                <a:tab pos="563726" algn="l"/>
                <a:tab pos="564302" algn="l"/>
              </a:tabLst>
            </a:pPr>
            <a:r>
              <a:rPr sz="3264" spc="-5" dirty="0">
                <a:latin typeface="Times New Roman"/>
                <a:cs typeface="Times New Roman"/>
              </a:rPr>
              <a:t>The algorithms that choose the routes </a:t>
            </a:r>
            <a:r>
              <a:rPr sz="3264" dirty="0">
                <a:latin typeface="Times New Roman"/>
                <a:cs typeface="Times New Roman"/>
              </a:rPr>
              <a:t>and  </a:t>
            </a:r>
            <a:r>
              <a:rPr sz="3264" spc="-5" dirty="0">
                <a:latin typeface="Times New Roman"/>
                <a:cs typeface="Times New Roman"/>
              </a:rPr>
              <a:t>the data structures that they use are a  major area of </a:t>
            </a:r>
            <a:r>
              <a:rPr sz="3264" dirty="0">
                <a:latin typeface="Times New Roman"/>
                <a:cs typeface="Times New Roman"/>
              </a:rPr>
              <a:t>network </a:t>
            </a:r>
            <a:r>
              <a:rPr sz="3264" spc="-5" dirty="0">
                <a:latin typeface="Times New Roman"/>
                <a:cs typeface="Times New Roman"/>
              </a:rPr>
              <a:t>layer</a:t>
            </a:r>
            <a:r>
              <a:rPr sz="3264" dirty="0">
                <a:latin typeface="Times New Roman"/>
                <a:cs typeface="Times New Roman"/>
              </a:rPr>
              <a:t> </a:t>
            </a:r>
            <a:r>
              <a:rPr sz="3264" spc="-5" dirty="0">
                <a:latin typeface="Times New Roman"/>
                <a:cs typeface="Times New Roman"/>
              </a:rPr>
              <a:t>design.</a:t>
            </a:r>
            <a:endParaRPr sz="3264" dirty="0">
              <a:latin typeface="Times New Roman"/>
              <a:cs typeface="Times New Roman"/>
            </a:endParaRPr>
          </a:p>
          <a:p>
            <a:pPr marL="563726" marR="363917" indent="-552785">
              <a:lnSpc>
                <a:spcPct val="89900"/>
              </a:lnSpc>
              <a:spcBef>
                <a:spcPts val="730"/>
              </a:spcBef>
              <a:buClr>
                <a:srgbClr val="3232CC"/>
              </a:buClr>
              <a:buChar char="•"/>
              <a:tabLst>
                <a:tab pos="563726" algn="l"/>
                <a:tab pos="564302" algn="l"/>
              </a:tabLst>
            </a:pPr>
            <a:r>
              <a:rPr sz="3264" spc="-5" dirty="0">
                <a:solidFill>
                  <a:srgbClr val="FF3200"/>
                </a:solidFill>
                <a:latin typeface="Times New Roman"/>
                <a:cs typeface="Times New Roman"/>
              </a:rPr>
              <a:t>The routing algorithm </a:t>
            </a:r>
            <a:r>
              <a:rPr sz="3264" dirty="0">
                <a:latin typeface="Times New Roman"/>
                <a:cs typeface="Times New Roman"/>
              </a:rPr>
              <a:t>is </a:t>
            </a:r>
            <a:r>
              <a:rPr sz="3264" spc="-5" dirty="0">
                <a:latin typeface="Times New Roman"/>
                <a:cs typeface="Times New Roman"/>
              </a:rPr>
              <a:t>that </a:t>
            </a:r>
            <a:r>
              <a:rPr sz="3264" dirty="0">
                <a:latin typeface="Times New Roman"/>
                <a:cs typeface="Times New Roman"/>
              </a:rPr>
              <a:t>part </a:t>
            </a:r>
            <a:r>
              <a:rPr sz="3264" spc="-5" dirty="0">
                <a:latin typeface="Times New Roman"/>
                <a:cs typeface="Times New Roman"/>
              </a:rPr>
              <a:t>of the  </a:t>
            </a:r>
            <a:r>
              <a:rPr sz="3264" dirty="0">
                <a:latin typeface="Times New Roman"/>
                <a:cs typeface="Times New Roman"/>
              </a:rPr>
              <a:t>NL </a:t>
            </a:r>
            <a:r>
              <a:rPr sz="3264" spc="-5" dirty="0">
                <a:latin typeface="Times New Roman"/>
                <a:cs typeface="Times New Roman"/>
              </a:rPr>
              <a:t>software responsible for deciding  which output line an incoming packet  should be transmitted </a:t>
            </a:r>
            <a:r>
              <a:rPr sz="3264" dirty="0">
                <a:latin typeface="Times New Roman"/>
                <a:cs typeface="Times New Roman"/>
              </a:rPr>
              <a:t>on.</a:t>
            </a:r>
          </a:p>
        </p:txBody>
      </p:sp>
    </p:spTree>
    <p:extLst>
      <p:ext uri="{BB962C8B-B14F-4D97-AF65-F5344CB8AC3E}">
        <p14:creationId xmlns:p14="http://schemas.microsoft.com/office/powerpoint/2010/main" val="3719576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4294967295"/>
          </p:nvPr>
        </p:nvSpPr>
        <p:spPr>
          <a:xfrm>
            <a:off x="1247607" y="0"/>
            <a:ext cx="0" cy="577081"/>
          </a:xfrm>
          <a:prstGeom prst="rect">
            <a:avLst/>
          </a:prstGeom>
        </p:spPr>
        <p:txBody>
          <a:bodyPr vert="horz" wrap="square" lIns="0" tIns="0" rIns="0" bIns="0" rtlCol="0">
            <a:spAutoFit/>
          </a:bodyPr>
          <a:lstStyle/>
          <a:p>
            <a:pPr marL="34549">
              <a:lnSpc>
                <a:spcPts val="1478"/>
              </a:lnSpc>
            </a:pPr>
            <a:fld id="{81D60167-4931-47E6-BA6A-407CBD079E47}" type="slidenum">
              <a:rPr dirty="0"/>
              <a:pPr marL="34549">
                <a:lnSpc>
                  <a:spcPts val="1478"/>
                </a:lnSpc>
              </a:pPr>
              <a:t>14</a:t>
            </a:fld>
            <a:endParaRPr dirty="0"/>
          </a:p>
        </p:txBody>
      </p:sp>
      <p:sp>
        <p:nvSpPr>
          <p:cNvPr id="2" name="object 2"/>
          <p:cNvSpPr txBox="1">
            <a:spLocks noGrp="1"/>
          </p:cNvSpPr>
          <p:nvPr>
            <p:ph type="title"/>
          </p:nvPr>
        </p:nvSpPr>
        <p:spPr>
          <a:xfrm>
            <a:off x="1026841" y="0"/>
            <a:ext cx="5571045" cy="625643"/>
          </a:xfrm>
          <a:prstGeom prst="rect">
            <a:avLst/>
          </a:prstGeom>
        </p:spPr>
        <p:txBody>
          <a:bodyPr vert="horz" wrap="square" lIns="0" tIns="11516" rIns="0" bIns="0" rtlCol="0" anchor="t">
            <a:spAutoFit/>
          </a:bodyPr>
          <a:lstStyle/>
          <a:p>
            <a:pPr marL="11516">
              <a:spcBef>
                <a:spcPts val="91"/>
              </a:spcBef>
            </a:pPr>
            <a:r>
              <a:rPr sz="3990" spc="-5" dirty="0"/>
              <a:t>5.2 Routing Algorithms</a:t>
            </a:r>
            <a:r>
              <a:rPr sz="3990" dirty="0"/>
              <a:t> </a:t>
            </a:r>
          </a:p>
        </p:txBody>
      </p:sp>
      <p:sp>
        <p:nvSpPr>
          <p:cNvPr id="3" name="object 3"/>
          <p:cNvSpPr txBox="1"/>
          <p:nvPr/>
        </p:nvSpPr>
        <p:spPr>
          <a:xfrm>
            <a:off x="718457" y="1129986"/>
            <a:ext cx="8985879" cy="4335357"/>
          </a:xfrm>
          <a:prstGeom prst="rect">
            <a:avLst/>
          </a:prstGeom>
        </p:spPr>
        <p:txBody>
          <a:bodyPr vert="horz" wrap="square" lIns="0" tIns="110557" rIns="0" bIns="0" rtlCol="0">
            <a:spAutoFit/>
          </a:bodyPr>
          <a:lstStyle/>
          <a:p>
            <a:pPr marL="564302" indent="-553361">
              <a:spcBef>
                <a:spcPts val="871"/>
              </a:spcBef>
              <a:buClr>
                <a:srgbClr val="3232CC"/>
              </a:buClr>
              <a:buChar char="•"/>
              <a:tabLst>
                <a:tab pos="564302" algn="l"/>
                <a:tab pos="564877" algn="l"/>
              </a:tabLst>
            </a:pPr>
            <a:r>
              <a:rPr sz="3264" spc="-5" dirty="0">
                <a:latin typeface="Times New Roman"/>
                <a:cs typeface="Times New Roman"/>
              </a:rPr>
              <a:t>There </a:t>
            </a:r>
            <a:r>
              <a:rPr sz="3264" dirty="0">
                <a:latin typeface="Times New Roman"/>
                <a:cs typeface="Times New Roman"/>
              </a:rPr>
              <a:t>are </a:t>
            </a:r>
            <a:r>
              <a:rPr sz="3264" spc="-5" dirty="0">
                <a:latin typeface="Times New Roman"/>
                <a:cs typeface="Times New Roman"/>
              </a:rPr>
              <a:t>two processes inside</a:t>
            </a:r>
            <a:r>
              <a:rPr sz="3264" spc="-9" dirty="0">
                <a:latin typeface="Times New Roman"/>
                <a:cs typeface="Times New Roman"/>
              </a:rPr>
              <a:t> </a:t>
            </a:r>
            <a:r>
              <a:rPr sz="3264" spc="-5" dirty="0">
                <a:latin typeface="Times New Roman"/>
                <a:cs typeface="Times New Roman"/>
              </a:rPr>
              <a:t>router:</a:t>
            </a:r>
            <a:endParaRPr sz="3264" dirty="0">
              <a:latin typeface="Times New Roman"/>
              <a:cs typeface="Times New Roman"/>
            </a:endParaRPr>
          </a:p>
          <a:p>
            <a:pPr marL="564302" marR="326489" indent="-552785">
              <a:lnSpc>
                <a:spcPct val="100099"/>
              </a:lnSpc>
              <a:spcBef>
                <a:spcPts val="780"/>
              </a:spcBef>
              <a:buClr>
                <a:srgbClr val="3232CC"/>
              </a:buClr>
              <a:buAutoNum type="alphaLcParenR"/>
              <a:tabLst>
                <a:tab pos="564302" algn="l"/>
                <a:tab pos="564877" algn="l"/>
              </a:tabLst>
            </a:pPr>
            <a:r>
              <a:rPr sz="3264" dirty="0">
                <a:latin typeface="Times New Roman"/>
                <a:cs typeface="Times New Roman"/>
              </a:rPr>
              <a:t>One </a:t>
            </a:r>
            <a:r>
              <a:rPr sz="3264" spc="-5" dirty="0">
                <a:latin typeface="Times New Roman"/>
                <a:cs typeface="Times New Roman"/>
              </a:rPr>
              <a:t>of them handles each packet as it  arrives, looking up the outgoing line to  use for it in the routing table. This  process is</a:t>
            </a:r>
            <a:r>
              <a:rPr sz="3264" dirty="0">
                <a:latin typeface="Times New Roman"/>
                <a:cs typeface="Times New Roman"/>
              </a:rPr>
              <a:t> </a:t>
            </a:r>
            <a:r>
              <a:rPr sz="3264" spc="-5" dirty="0">
                <a:solidFill>
                  <a:srgbClr val="FF3200"/>
                </a:solidFill>
                <a:latin typeface="Times New Roman"/>
                <a:cs typeface="Times New Roman"/>
              </a:rPr>
              <a:t>forwarding.</a:t>
            </a:r>
            <a:endParaRPr sz="3264" dirty="0">
              <a:latin typeface="Times New Roman"/>
              <a:cs typeface="Times New Roman"/>
            </a:endParaRPr>
          </a:p>
          <a:p>
            <a:pPr marL="564302" marR="4607" indent="-553361">
              <a:lnSpc>
                <a:spcPct val="100200"/>
              </a:lnSpc>
              <a:spcBef>
                <a:spcPts val="780"/>
              </a:spcBef>
              <a:buClr>
                <a:srgbClr val="3232CC"/>
              </a:buClr>
              <a:buAutoNum type="alphaLcParenR"/>
              <a:tabLst>
                <a:tab pos="564302" algn="l"/>
                <a:tab pos="564877" algn="l"/>
              </a:tabLst>
            </a:pPr>
            <a:r>
              <a:rPr sz="3264" spc="-5" dirty="0">
                <a:latin typeface="Times New Roman"/>
                <a:cs typeface="Times New Roman"/>
              </a:rPr>
              <a:t>The other process is responsible for  filling </a:t>
            </a:r>
            <a:r>
              <a:rPr sz="3264" dirty="0">
                <a:latin typeface="Times New Roman"/>
                <a:cs typeface="Times New Roman"/>
              </a:rPr>
              <a:t>in </a:t>
            </a:r>
            <a:r>
              <a:rPr sz="3264" spc="-5" dirty="0">
                <a:latin typeface="Times New Roman"/>
                <a:cs typeface="Times New Roman"/>
              </a:rPr>
              <a:t>and updating the routing tables.  That is where </a:t>
            </a:r>
            <a:r>
              <a:rPr sz="3264" dirty="0">
                <a:latin typeface="Times New Roman"/>
                <a:cs typeface="Times New Roman"/>
              </a:rPr>
              <a:t>the </a:t>
            </a:r>
            <a:r>
              <a:rPr sz="3264" spc="-5" dirty="0">
                <a:latin typeface="Times New Roman"/>
                <a:cs typeface="Times New Roman"/>
              </a:rPr>
              <a:t>routing algorithm  comes into play. This process is</a:t>
            </a:r>
            <a:r>
              <a:rPr sz="3264" spc="5" dirty="0">
                <a:latin typeface="Times New Roman"/>
                <a:cs typeface="Times New Roman"/>
              </a:rPr>
              <a:t> </a:t>
            </a:r>
            <a:r>
              <a:rPr sz="3264" spc="-5" dirty="0">
                <a:solidFill>
                  <a:srgbClr val="FF3200"/>
                </a:solidFill>
                <a:latin typeface="Times New Roman"/>
                <a:cs typeface="Times New Roman"/>
              </a:rPr>
              <a:t>routing</a:t>
            </a:r>
            <a:r>
              <a:rPr sz="3264" spc="-5" dirty="0">
                <a:latin typeface="Times New Roman"/>
                <a:cs typeface="Times New Roman"/>
              </a:rPr>
              <a:t>.</a:t>
            </a:r>
            <a:endParaRPr sz="3264" dirty="0">
              <a:latin typeface="Times New Roman"/>
              <a:cs typeface="Times New Roman"/>
            </a:endParaRPr>
          </a:p>
        </p:txBody>
      </p:sp>
    </p:spTree>
    <p:extLst>
      <p:ext uri="{BB962C8B-B14F-4D97-AF65-F5344CB8AC3E}">
        <p14:creationId xmlns:p14="http://schemas.microsoft.com/office/powerpoint/2010/main" val="3526261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4294967295"/>
          </p:nvPr>
        </p:nvSpPr>
        <p:spPr>
          <a:xfrm>
            <a:off x="1247607" y="0"/>
            <a:ext cx="0" cy="577081"/>
          </a:xfrm>
          <a:prstGeom prst="rect">
            <a:avLst/>
          </a:prstGeom>
        </p:spPr>
        <p:txBody>
          <a:bodyPr vert="horz" wrap="square" lIns="0" tIns="0" rIns="0" bIns="0" rtlCol="0">
            <a:spAutoFit/>
          </a:bodyPr>
          <a:lstStyle/>
          <a:p>
            <a:pPr marL="34549">
              <a:lnSpc>
                <a:spcPts val="1478"/>
              </a:lnSpc>
            </a:pPr>
            <a:fld id="{81D60167-4931-47E6-BA6A-407CBD079E47}" type="slidenum">
              <a:rPr dirty="0"/>
              <a:pPr marL="34549">
                <a:lnSpc>
                  <a:spcPts val="1478"/>
                </a:lnSpc>
              </a:pPr>
              <a:t>15</a:t>
            </a:fld>
            <a:endParaRPr dirty="0"/>
          </a:p>
        </p:txBody>
      </p:sp>
      <p:sp>
        <p:nvSpPr>
          <p:cNvPr id="2" name="object 2"/>
          <p:cNvSpPr txBox="1">
            <a:spLocks noGrp="1"/>
          </p:cNvSpPr>
          <p:nvPr>
            <p:ph type="title"/>
          </p:nvPr>
        </p:nvSpPr>
        <p:spPr>
          <a:xfrm>
            <a:off x="746923" y="362615"/>
            <a:ext cx="5571045" cy="625643"/>
          </a:xfrm>
          <a:prstGeom prst="rect">
            <a:avLst/>
          </a:prstGeom>
        </p:spPr>
        <p:txBody>
          <a:bodyPr vert="horz" wrap="square" lIns="0" tIns="11516" rIns="0" bIns="0" rtlCol="0" anchor="t">
            <a:spAutoFit/>
          </a:bodyPr>
          <a:lstStyle/>
          <a:p>
            <a:pPr marL="11516">
              <a:spcBef>
                <a:spcPts val="91"/>
              </a:spcBef>
            </a:pPr>
            <a:r>
              <a:rPr sz="3990" spc="-5" dirty="0"/>
              <a:t>5.2 Routing Algorithms</a:t>
            </a:r>
            <a:r>
              <a:rPr sz="3990" dirty="0"/>
              <a:t> </a:t>
            </a:r>
          </a:p>
        </p:txBody>
      </p:sp>
      <p:sp>
        <p:nvSpPr>
          <p:cNvPr id="3" name="object 3"/>
          <p:cNvSpPr txBox="1"/>
          <p:nvPr/>
        </p:nvSpPr>
        <p:spPr>
          <a:xfrm>
            <a:off x="2344425" y="1229487"/>
            <a:ext cx="7267983" cy="4337360"/>
          </a:xfrm>
          <a:prstGeom prst="rect">
            <a:avLst/>
          </a:prstGeom>
        </p:spPr>
        <p:txBody>
          <a:bodyPr vert="horz" wrap="square" lIns="0" tIns="10941" rIns="0" bIns="0" rtlCol="0">
            <a:spAutoFit/>
          </a:bodyPr>
          <a:lstStyle/>
          <a:p>
            <a:pPr marL="563726" marR="4607" indent="-552785">
              <a:lnSpc>
                <a:spcPct val="100099"/>
              </a:lnSpc>
              <a:spcBef>
                <a:spcPts val="86"/>
              </a:spcBef>
              <a:buClr>
                <a:srgbClr val="3232CC"/>
              </a:buClr>
              <a:buChar char="•"/>
              <a:tabLst>
                <a:tab pos="563726" algn="l"/>
                <a:tab pos="564302" algn="l"/>
              </a:tabLst>
            </a:pPr>
            <a:r>
              <a:rPr sz="3264" spc="-5" dirty="0">
                <a:latin typeface="Times New Roman"/>
                <a:cs typeface="Times New Roman"/>
              </a:rPr>
              <a:t>Regardless of whether routes </a:t>
            </a:r>
            <a:r>
              <a:rPr sz="3264" dirty="0">
                <a:latin typeface="Times New Roman"/>
                <a:cs typeface="Times New Roman"/>
              </a:rPr>
              <a:t>are </a:t>
            </a:r>
            <a:r>
              <a:rPr sz="3264" spc="-5" dirty="0">
                <a:latin typeface="Times New Roman"/>
                <a:cs typeface="Times New Roman"/>
              </a:rPr>
              <a:t>chosen  independently </a:t>
            </a:r>
            <a:r>
              <a:rPr sz="3264" dirty="0">
                <a:latin typeface="Times New Roman"/>
                <a:cs typeface="Times New Roman"/>
              </a:rPr>
              <a:t>for </a:t>
            </a:r>
            <a:r>
              <a:rPr sz="3264" spc="-5" dirty="0">
                <a:latin typeface="Times New Roman"/>
                <a:cs typeface="Times New Roman"/>
              </a:rPr>
              <a:t>each packet </a:t>
            </a:r>
            <a:r>
              <a:rPr sz="3264" dirty="0">
                <a:latin typeface="Times New Roman"/>
                <a:cs typeface="Times New Roman"/>
              </a:rPr>
              <a:t>or </a:t>
            </a:r>
            <a:r>
              <a:rPr sz="3264" spc="-5" dirty="0">
                <a:latin typeface="Times New Roman"/>
                <a:cs typeface="Times New Roman"/>
              </a:rPr>
              <a:t>only  when new connections </a:t>
            </a:r>
            <a:r>
              <a:rPr sz="3264" dirty="0">
                <a:latin typeface="Times New Roman"/>
                <a:cs typeface="Times New Roman"/>
              </a:rPr>
              <a:t>are </a:t>
            </a:r>
            <a:r>
              <a:rPr sz="3264" spc="-5" dirty="0">
                <a:latin typeface="Times New Roman"/>
                <a:cs typeface="Times New Roman"/>
              </a:rPr>
              <a:t>established,  certain properties are desirable in a  routing</a:t>
            </a:r>
            <a:r>
              <a:rPr sz="3264" spc="5" dirty="0">
                <a:latin typeface="Times New Roman"/>
                <a:cs typeface="Times New Roman"/>
              </a:rPr>
              <a:t> </a:t>
            </a:r>
            <a:r>
              <a:rPr sz="3264" spc="-5" dirty="0">
                <a:latin typeface="Times New Roman"/>
                <a:cs typeface="Times New Roman"/>
              </a:rPr>
              <a:t>algorithm:</a:t>
            </a:r>
            <a:endParaRPr sz="3264">
              <a:latin typeface="Times New Roman"/>
              <a:cs typeface="Times New Roman"/>
            </a:endParaRPr>
          </a:p>
          <a:p>
            <a:pPr marL="564302" indent="-552785">
              <a:spcBef>
                <a:spcPts val="793"/>
              </a:spcBef>
              <a:buClr>
                <a:srgbClr val="3232CC"/>
              </a:buClr>
              <a:buChar char="•"/>
              <a:tabLst>
                <a:tab pos="563726" algn="l"/>
                <a:tab pos="564302" algn="l"/>
              </a:tabLst>
            </a:pPr>
            <a:r>
              <a:rPr sz="3264" spc="-5" dirty="0">
                <a:solidFill>
                  <a:srgbClr val="FF3200"/>
                </a:solidFill>
                <a:latin typeface="Times New Roman"/>
                <a:cs typeface="Times New Roman"/>
              </a:rPr>
              <a:t>correctness, simplicity,</a:t>
            </a:r>
            <a:endParaRPr sz="3264">
              <a:latin typeface="Times New Roman"/>
              <a:cs typeface="Times New Roman"/>
            </a:endParaRPr>
          </a:p>
          <a:p>
            <a:pPr marL="564302" indent="-552785">
              <a:spcBef>
                <a:spcPts val="784"/>
              </a:spcBef>
              <a:buClr>
                <a:srgbClr val="3232CC"/>
              </a:buClr>
              <a:buChar char="•"/>
              <a:tabLst>
                <a:tab pos="563726" algn="l"/>
                <a:tab pos="564302" algn="l"/>
              </a:tabLst>
            </a:pPr>
            <a:r>
              <a:rPr sz="3264" spc="-5" dirty="0">
                <a:solidFill>
                  <a:srgbClr val="FF3200"/>
                </a:solidFill>
                <a:latin typeface="Times New Roman"/>
                <a:cs typeface="Times New Roman"/>
              </a:rPr>
              <a:t>robustness, stability,</a:t>
            </a:r>
            <a:endParaRPr sz="3264">
              <a:latin typeface="Times New Roman"/>
              <a:cs typeface="Times New Roman"/>
            </a:endParaRPr>
          </a:p>
          <a:p>
            <a:pPr marL="667949" indent="-656433">
              <a:spcBef>
                <a:spcPts val="784"/>
              </a:spcBef>
              <a:buClr>
                <a:srgbClr val="3232CC"/>
              </a:buClr>
              <a:buChar char="•"/>
              <a:tabLst>
                <a:tab pos="667373" algn="l"/>
                <a:tab pos="667949" algn="l"/>
              </a:tabLst>
            </a:pPr>
            <a:r>
              <a:rPr sz="3264" spc="-5" dirty="0">
                <a:solidFill>
                  <a:srgbClr val="FF3200"/>
                </a:solidFill>
                <a:latin typeface="Times New Roman"/>
                <a:cs typeface="Times New Roman"/>
              </a:rPr>
              <a:t>fairness, and</a:t>
            </a:r>
            <a:r>
              <a:rPr sz="3264" dirty="0">
                <a:solidFill>
                  <a:srgbClr val="FF3200"/>
                </a:solidFill>
                <a:latin typeface="Times New Roman"/>
                <a:cs typeface="Times New Roman"/>
              </a:rPr>
              <a:t> </a:t>
            </a:r>
            <a:r>
              <a:rPr sz="3264" spc="-5" dirty="0">
                <a:solidFill>
                  <a:srgbClr val="FF3200"/>
                </a:solidFill>
                <a:latin typeface="Times New Roman"/>
                <a:cs typeface="Times New Roman"/>
              </a:rPr>
              <a:t>optimality.</a:t>
            </a:r>
            <a:endParaRPr sz="3264">
              <a:latin typeface="Times New Roman"/>
              <a:cs typeface="Times New Roman"/>
            </a:endParaRPr>
          </a:p>
        </p:txBody>
      </p:sp>
    </p:spTree>
    <p:extLst>
      <p:ext uri="{BB962C8B-B14F-4D97-AF65-F5344CB8AC3E}">
        <p14:creationId xmlns:p14="http://schemas.microsoft.com/office/powerpoint/2010/main" val="33294601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4294967295"/>
          </p:nvPr>
        </p:nvSpPr>
        <p:spPr>
          <a:xfrm>
            <a:off x="1247607" y="0"/>
            <a:ext cx="0" cy="577081"/>
          </a:xfrm>
          <a:prstGeom prst="rect">
            <a:avLst/>
          </a:prstGeom>
        </p:spPr>
        <p:txBody>
          <a:bodyPr vert="horz" wrap="square" lIns="0" tIns="0" rIns="0" bIns="0" rtlCol="0">
            <a:spAutoFit/>
          </a:bodyPr>
          <a:lstStyle/>
          <a:p>
            <a:pPr marL="34549">
              <a:lnSpc>
                <a:spcPts val="1478"/>
              </a:lnSpc>
            </a:pPr>
            <a:fld id="{81D60167-4931-47E6-BA6A-407CBD079E47}" type="slidenum">
              <a:rPr dirty="0"/>
              <a:pPr marL="34549">
                <a:lnSpc>
                  <a:spcPts val="1478"/>
                </a:lnSpc>
              </a:pPr>
              <a:t>16</a:t>
            </a:fld>
            <a:endParaRPr dirty="0"/>
          </a:p>
        </p:txBody>
      </p:sp>
      <p:sp>
        <p:nvSpPr>
          <p:cNvPr id="2" name="object 2"/>
          <p:cNvSpPr txBox="1">
            <a:spLocks noGrp="1"/>
          </p:cNvSpPr>
          <p:nvPr>
            <p:ph type="title"/>
          </p:nvPr>
        </p:nvSpPr>
        <p:spPr>
          <a:xfrm>
            <a:off x="546144" y="148010"/>
            <a:ext cx="5571045" cy="625643"/>
          </a:xfrm>
          <a:prstGeom prst="rect">
            <a:avLst/>
          </a:prstGeom>
        </p:spPr>
        <p:txBody>
          <a:bodyPr vert="horz" wrap="square" lIns="0" tIns="11516" rIns="0" bIns="0" rtlCol="0" anchor="t">
            <a:spAutoFit/>
          </a:bodyPr>
          <a:lstStyle/>
          <a:p>
            <a:pPr marL="11516">
              <a:spcBef>
                <a:spcPts val="91"/>
              </a:spcBef>
            </a:pPr>
            <a:r>
              <a:rPr sz="3990" spc="-5" dirty="0"/>
              <a:t>5.2 Routing Algorithms</a:t>
            </a:r>
            <a:r>
              <a:rPr sz="3990" dirty="0"/>
              <a:t> </a:t>
            </a:r>
          </a:p>
        </p:txBody>
      </p:sp>
      <p:sp>
        <p:nvSpPr>
          <p:cNvPr id="3" name="object 3"/>
          <p:cNvSpPr txBox="1"/>
          <p:nvPr/>
        </p:nvSpPr>
        <p:spPr>
          <a:xfrm>
            <a:off x="2344426" y="1229488"/>
            <a:ext cx="7545527" cy="3630440"/>
          </a:xfrm>
          <a:prstGeom prst="rect">
            <a:avLst/>
          </a:prstGeom>
        </p:spPr>
        <p:txBody>
          <a:bodyPr vert="horz" wrap="square" lIns="0" tIns="11516" rIns="0" bIns="0" rtlCol="0">
            <a:spAutoFit/>
          </a:bodyPr>
          <a:lstStyle/>
          <a:p>
            <a:pPr marL="563726" marR="110557" indent="-552785">
              <a:spcBef>
                <a:spcPts val="91"/>
              </a:spcBef>
              <a:buClr>
                <a:srgbClr val="3232CC"/>
              </a:buClr>
              <a:buChar char="•"/>
              <a:tabLst>
                <a:tab pos="563726" algn="l"/>
                <a:tab pos="564302" algn="l"/>
              </a:tabLst>
            </a:pPr>
            <a:r>
              <a:rPr sz="3264" spc="-5" dirty="0">
                <a:solidFill>
                  <a:srgbClr val="FF3200"/>
                </a:solidFill>
                <a:latin typeface="Times New Roman"/>
                <a:cs typeface="Times New Roman"/>
              </a:rPr>
              <a:t>Correctness and simplicity </a:t>
            </a:r>
            <a:r>
              <a:rPr sz="3264" spc="-5" dirty="0">
                <a:latin typeface="Times New Roman"/>
                <a:cs typeface="Times New Roman"/>
              </a:rPr>
              <a:t>hardly require  coment.</a:t>
            </a:r>
            <a:endParaRPr sz="3264">
              <a:latin typeface="Times New Roman"/>
              <a:cs typeface="Times New Roman"/>
            </a:endParaRPr>
          </a:p>
          <a:p>
            <a:pPr marL="563726" marR="4607" indent="-552785">
              <a:lnSpc>
                <a:spcPct val="100099"/>
              </a:lnSpc>
              <a:spcBef>
                <a:spcPts val="780"/>
              </a:spcBef>
              <a:buClr>
                <a:srgbClr val="3232CC"/>
              </a:buClr>
              <a:buChar char="•"/>
              <a:tabLst>
                <a:tab pos="563726" algn="l"/>
                <a:tab pos="564302" algn="l"/>
              </a:tabLst>
            </a:pPr>
            <a:r>
              <a:rPr sz="3264" spc="-5" dirty="0">
                <a:solidFill>
                  <a:srgbClr val="FF3200"/>
                </a:solidFill>
                <a:latin typeface="Times New Roman"/>
                <a:cs typeface="Times New Roman"/>
              </a:rPr>
              <a:t>Robustness: </a:t>
            </a:r>
            <a:r>
              <a:rPr sz="3264" spc="-5" dirty="0">
                <a:latin typeface="Times New Roman"/>
                <a:cs typeface="Times New Roman"/>
              </a:rPr>
              <a:t>the routing algorith should  be able </a:t>
            </a:r>
            <a:r>
              <a:rPr sz="3264" dirty="0">
                <a:latin typeface="Times New Roman"/>
                <a:cs typeface="Times New Roman"/>
              </a:rPr>
              <a:t>to </a:t>
            </a:r>
            <a:r>
              <a:rPr sz="3264" spc="-5" dirty="0">
                <a:latin typeface="Times New Roman"/>
                <a:cs typeface="Times New Roman"/>
              </a:rPr>
              <a:t>cope with changes in topology  and traffic without requiring all jobs in </a:t>
            </a:r>
            <a:r>
              <a:rPr sz="3264" dirty="0">
                <a:latin typeface="Times New Roman"/>
                <a:cs typeface="Times New Roman"/>
              </a:rPr>
              <a:t>all  </a:t>
            </a:r>
            <a:r>
              <a:rPr sz="3264" spc="-5" dirty="0">
                <a:latin typeface="Times New Roman"/>
                <a:cs typeface="Times New Roman"/>
              </a:rPr>
              <a:t>hosts to be aborted and </a:t>
            </a:r>
            <a:r>
              <a:rPr sz="3264" dirty="0">
                <a:latin typeface="Times New Roman"/>
                <a:cs typeface="Times New Roman"/>
              </a:rPr>
              <a:t>the </a:t>
            </a:r>
            <a:r>
              <a:rPr sz="3264" spc="-5" dirty="0">
                <a:latin typeface="Times New Roman"/>
                <a:cs typeface="Times New Roman"/>
              </a:rPr>
              <a:t>network to be  rebooted every time </a:t>
            </a:r>
            <a:r>
              <a:rPr sz="3264" dirty="0">
                <a:latin typeface="Times New Roman"/>
                <a:cs typeface="Times New Roman"/>
              </a:rPr>
              <a:t>some </a:t>
            </a:r>
            <a:r>
              <a:rPr sz="3264" spc="-5" dirty="0">
                <a:latin typeface="Times New Roman"/>
                <a:cs typeface="Times New Roman"/>
              </a:rPr>
              <a:t>router</a:t>
            </a:r>
            <a:r>
              <a:rPr sz="3264" spc="9" dirty="0">
                <a:latin typeface="Times New Roman"/>
                <a:cs typeface="Times New Roman"/>
              </a:rPr>
              <a:t> </a:t>
            </a:r>
            <a:r>
              <a:rPr sz="3264" spc="-5" dirty="0">
                <a:latin typeface="Times New Roman"/>
                <a:cs typeface="Times New Roman"/>
              </a:rPr>
              <a:t>crashes.</a:t>
            </a:r>
            <a:endParaRPr sz="3264">
              <a:latin typeface="Times New Roman"/>
              <a:cs typeface="Times New Roman"/>
            </a:endParaRPr>
          </a:p>
        </p:txBody>
      </p:sp>
    </p:spTree>
    <p:extLst>
      <p:ext uri="{BB962C8B-B14F-4D97-AF65-F5344CB8AC3E}">
        <p14:creationId xmlns:p14="http://schemas.microsoft.com/office/powerpoint/2010/main" val="539811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61323" y="288540"/>
            <a:ext cx="5571045" cy="1239657"/>
          </a:xfrm>
          <a:prstGeom prst="rect">
            <a:avLst/>
          </a:prstGeom>
        </p:spPr>
        <p:txBody>
          <a:bodyPr vert="horz" wrap="square" lIns="0" tIns="11516" rIns="0" bIns="0" rtlCol="0" anchor="t">
            <a:spAutoFit/>
          </a:bodyPr>
          <a:lstStyle/>
          <a:p>
            <a:pPr marL="11516">
              <a:spcBef>
                <a:spcPts val="91"/>
              </a:spcBef>
            </a:pPr>
            <a:r>
              <a:rPr sz="3990" spc="-5" dirty="0"/>
              <a:t>5.2 Routing Algorithms</a:t>
            </a:r>
            <a:r>
              <a:rPr sz="3990" dirty="0"/>
              <a:t> </a:t>
            </a:r>
            <a:r>
              <a:rPr sz="3990" spc="-5" dirty="0"/>
              <a:t>(5)</a:t>
            </a:r>
            <a:endParaRPr sz="3990" dirty="0"/>
          </a:p>
        </p:txBody>
      </p:sp>
      <p:sp>
        <p:nvSpPr>
          <p:cNvPr id="3" name="object 3"/>
          <p:cNvSpPr txBox="1"/>
          <p:nvPr/>
        </p:nvSpPr>
        <p:spPr>
          <a:xfrm>
            <a:off x="2344426" y="1229488"/>
            <a:ext cx="7359537" cy="3630440"/>
          </a:xfrm>
          <a:prstGeom prst="rect">
            <a:avLst/>
          </a:prstGeom>
        </p:spPr>
        <p:txBody>
          <a:bodyPr vert="horz" wrap="square" lIns="0" tIns="11516" rIns="0" bIns="0" rtlCol="0">
            <a:spAutoFit/>
          </a:bodyPr>
          <a:lstStyle/>
          <a:p>
            <a:pPr marL="563726" marR="4607" indent="-552785">
              <a:spcBef>
                <a:spcPts val="91"/>
              </a:spcBef>
              <a:buClr>
                <a:srgbClr val="3232CC"/>
              </a:buClr>
              <a:buChar char="•"/>
              <a:tabLst>
                <a:tab pos="563726" algn="l"/>
                <a:tab pos="564302" algn="l"/>
                <a:tab pos="3788307" algn="l"/>
              </a:tabLst>
            </a:pPr>
            <a:r>
              <a:rPr sz="3264" spc="-5" dirty="0">
                <a:solidFill>
                  <a:srgbClr val="FF3200"/>
                </a:solidFill>
                <a:latin typeface="Times New Roman"/>
                <a:cs typeface="Times New Roman"/>
              </a:rPr>
              <a:t>Stability </a:t>
            </a:r>
            <a:r>
              <a:rPr sz="3264" spc="-5" dirty="0">
                <a:latin typeface="Times New Roman"/>
                <a:cs typeface="Times New Roman"/>
              </a:rPr>
              <a:t>is also an important </a:t>
            </a:r>
            <a:r>
              <a:rPr sz="3264" dirty="0">
                <a:latin typeface="Times New Roman"/>
                <a:cs typeface="Times New Roman"/>
              </a:rPr>
              <a:t>goal </a:t>
            </a:r>
            <a:r>
              <a:rPr sz="3264" spc="-5" dirty="0">
                <a:latin typeface="Times New Roman"/>
                <a:cs typeface="Times New Roman"/>
              </a:rPr>
              <a:t>for </a:t>
            </a:r>
            <a:r>
              <a:rPr sz="3264" dirty="0">
                <a:latin typeface="Times New Roman"/>
                <a:cs typeface="Times New Roman"/>
              </a:rPr>
              <a:t>the  </a:t>
            </a:r>
            <a:r>
              <a:rPr sz="3264" spc="-5" dirty="0">
                <a:latin typeface="Times New Roman"/>
                <a:cs typeface="Times New Roman"/>
              </a:rPr>
              <a:t>routing</a:t>
            </a:r>
            <a:r>
              <a:rPr sz="3264" spc="23" dirty="0">
                <a:latin typeface="Times New Roman"/>
                <a:cs typeface="Times New Roman"/>
              </a:rPr>
              <a:t> </a:t>
            </a:r>
            <a:r>
              <a:rPr sz="3264" spc="-5" dirty="0">
                <a:latin typeface="Times New Roman"/>
                <a:cs typeface="Times New Roman"/>
              </a:rPr>
              <a:t>algorithm.	A stable algorithm  reaches equilibrium and stays</a:t>
            </a:r>
            <a:r>
              <a:rPr sz="3264" spc="23" dirty="0">
                <a:latin typeface="Times New Roman"/>
                <a:cs typeface="Times New Roman"/>
              </a:rPr>
              <a:t> </a:t>
            </a:r>
            <a:r>
              <a:rPr sz="3264" spc="-5" dirty="0">
                <a:latin typeface="Times New Roman"/>
                <a:cs typeface="Times New Roman"/>
              </a:rPr>
              <a:t>there.</a:t>
            </a:r>
            <a:endParaRPr sz="3264">
              <a:latin typeface="Times New Roman"/>
              <a:cs typeface="Times New Roman"/>
            </a:endParaRPr>
          </a:p>
          <a:p>
            <a:pPr marL="564302" marR="304608" indent="-552785">
              <a:lnSpc>
                <a:spcPct val="100099"/>
              </a:lnSpc>
              <a:spcBef>
                <a:spcPts val="788"/>
              </a:spcBef>
              <a:buClr>
                <a:srgbClr val="3232CC"/>
              </a:buClr>
              <a:buFont typeface="Times New Roman"/>
              <a:buChar char="•"/>
              <a:tabLst>
                <a:tab pos="667373" algn="l"/>
                <a:tab pos="667949" algn="l"/>
              </a:tabLst>
            </a:pPr>
            <a:r>
              <a:rPr sz="1632" dirty="0"/>
              <a:t>	</a:t>
            </a:r>
            <a:r>
              <a:rPr sz="3264" spc="-5" dirty="0">
                <a:solidFill>
                  <a:srgbClr val="FF3200"/>
                </a:solidFill>
                <a:latin typeface="Times New Roman"/>
                <a:cs typeface="Times New Roman"/>
              </a:rPr>
              <a:t>Fairness and optimality </a:t>
            </a:r>
            <a:r>
              <a:rPr sz="3264" spc="-5" dirty="0">
                <a:latin typeface="Times New Roman"/>
                <a:cs typeface="Times New Roman"/>
              </a:rPr>
              <a:t>may sound  obvious – surely no reasonable person  would oppose them – </a:t>
            </a:r>
            <a:r>
              <a:rPr sz="3264" dirty="0">
                <a:latin typeface="Times New Roman"/>
                <a:cs typeface="Times New Roman"/>
              </a:rPr>
              <a:t>but </a:t>
            </a:r>
            <a:r>
              <a:rPr sz="3264" spc="-5" dirty="0">
                <a:latin typeface="Times New Roman"/>
                <a:cs typeface="Times New Roman"/>
              </a:rPr>
              <a:t>as it </a:t>
            </a:r>
            <a:r>
              <a:rPr sz="3264" dirty="0">
                <a:latin typeface="Times New Roman"/>
                <a:cs typeface="Times New Roman"/>
              </a:rPr>
              <a:t>turn </a:t>
            </a:r>
            <a:r>
              <a:rPr sz="3264" spc="-5" dirty="0">
                <a:latin typeface="Times New Roman"/>
                <a:cs typeface="Times New Roman"/>
              </a:rPr>
              <a:t>out,  they are often contradictory</a:t>
            </a:r>
            <a:r>
              <a:rPr sz="3264" spc="14" dirty="0">
                <a:latin typeface="Times New Roman"/>
                <a:cs typeface="Times New Roman"/>
              </a:rPr>
              <a:t> </a:t>
            </a:r>
            <a:r>
              <a:rPr sz="3264" dirty="0">
                <a:latin typeface="Times New Roman"/>
                <a:cs typeface="Times New Roman"/>
              </a:rPr>
              <a:t>goals.</a:t>
            </a:r>
            <a:endParaRPr sz="3264">
              <a:latin typeface="Times New Roman"/>
              <a:cs typeface="Times New Roman"/>
            </a:endParaRPr>
          </a:p>
        </p:txBody>
      </p:sp>
    </p:spTree>
    <p:extLst>
      <p:ext uri="{BB962C8B-B14F-4D97-AF65-F5344CB8AC3E}">
        <p14:creationId xmlns:p14="http://schemas.microsoft.com/office/powerpoint/2010/main" val="1086479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03510" y="502574"/>
            <a:ext cx="5571045" cy="1239657"/>
          </a:xfrm>
          <a:prstGeom prst="rect">
            <a:avLst/>
          </a:prstGeom>
        </p:spPr>
        <p:txBody>
          <a:bodyPr vert="horz" wrap="square" lIns="0" tIns="11516" rIns="0" bIns="0" rtlCol="0" anchor="t">
            <a:spAutoFit/>
          </a:bodyPr>
          <a:lstStyle/>
          <a:p>
            <a:pPr marL="11516">
              <a:spcBef>
                <a:spcPts val="91"/>
              </a:spcBef>
            </a:pPr>
            <a:r>
              <a:rPr sz="3990" spc="-5" dirty="0"/>
              <a:t>5.2 Routing Algorithms</a:t>
            </a:r>
            <a:r>
              <a:rPr sz="3990" dirty="0"/>
              <a:t> </a:t>
            </a:r>
            <a:r>
              <a:rPr sz="3990" spc="-5" dirty="0"/>
              <a:t>(6)</a:t>
            </a:r>
            <a:endParaRPr sz="3990"/>
          </a:p>
        </p:txBody>
      </p:sp>
      <p:sp>
        <p:nvSpPr>
          <p:cNvPr id="3" name="object 3"/>
          <p:cNvSpPr txBox="1"/>
          <p:nvPr/>
        </p:nvSpPr>
        <p:spPr>
          <a:xfrm>
            <a:off x="3796870" y="5519104"/>
            <a:ext cx="4586971" cy="346464"/>
          </a:xfrm>
          <a:prstGeom prst="rect">
            <a:avLst/>
          </a:prstGeom>
        </p:spPr>
        <p:txBody>
          <a:bodyPr vert="horz" wrap="square" lIns="0" tIns="11516" rIns="0" bIns="0" rtlCol="0">
            <a:spAutoFit/>
          </a:bodyPr>
          <a:lstStyle/>
          <a:p>
            <a:pPr marL="11516">
              <a:spcBef>
                <a:spcPts val="91"/>
              </a:spcBef>
            </a:pPr>
            <a:r>
              <a:rPr sz="2176" spc="-5" dirty="0">
                <a:latin typeface="Times New Roman"/>
                <a:cs typeface="Times New Roman"/>
              </a:rPr>
              <a:t>Conflict between fairness and</a:t>
            </a:r>
            <a:r>
              <a:rPr sz="2176" spc="-9" dirty="0">
                <a:latin typeface="Times New Roman"/>
                <a:cs typeface="Times New Roman"/>
              </a:rPr>
              <a:t> </a:t>
            </a:r>
            <a:r>
              <a:rPr sz="2176" spc="-5" dirty="0">
                <a:latin typeface="Times New Roman"/>
                <a:cs typeface="Times New Roman"/>
              </a:rPr>
              <a:t>optimality.</a:t>
            </a:r>
            <a:endParaRPr sz="2176">
              <a:latin typeface="Times New Roman"/>
              <a:cs typeface="Times New Roman"/>
            </a:endParaRPr>
          </a:p>
        </p:txBody>
      </p:sp>
      <p:sp>
        <p:nvSpPr>
          <p:cNvPr id="4" name="object 4"/>
          <p:cNvSpPr/>
          <p:nvPr/>
        </p:nvSpPr>
        <p:spPr>
          <a:xfrm>
            <a:off x="2886617" y="2206997"/>
            <a:ext cx="6702529" cy="2335520"/>
          </a:xfrm>
          <a:prstGeom prst="rect">
            <a:avLst/>
          </a:prstGeom>
          <a:blipFill>
            <a:blip r:embed="rId2" cstate="print"/>
            <a:stretch>
              <a:fillRect/>
            </a:stretch>
          </a:blipFill>
        </p:spPr>
        <p:txBody>
          <a:bodyPr wrap="square" lIns="0" tIns="0" rIns="0" bIns="0" rtlCol="0"/>
          <a:lstStyle/>
          <a:p>
            <a:endParaRPr sz="1632"/>
          </a:p>
        </p:txBody>
      </p:sp>
      <p:sp>
        <p:nvSpPr>
          <p:cNvPr id="6" name="object 6"/>
          <p:cNvSpPr txBox="1">
            <a:spLocks noGrp="1"/>
          </p:cNvSpPr>
          <p:nvPr>
            <p:ph type="sldNum" sz="quarter" idx="4294967295"/>
          </p:nvPr>
        </p:nvSpPr>
        <p:spPr>
          <a:xfrm>
            <a:off x="1247607" y="0"/>
            <a:ext cx="0" cy="577081"/>
          </a:xfrm>
          <a:prstGeom prst="rect">
            <a:avLst/>
          </a:prstGeom>
        </p:spPr>
        <p:txBody>
          <a:bodyPr vert="horz" wrap="square" lIns="0" tIns="0" rIns="0" bIns="0" rtlCol="0">
            <a:spAutoFit/>
          </a:bodyPr>
          <a:lstStyle/>
          <a:p>
            <a:pPr marL="34549">
              <a:lnSpc>
                <a:spcPts val="1478"/>
              </a:lnSpc>
            </a:pPr>
            <a:fld id="{81D60167-4931-47E6-BA6A-407CBD079E47}" type="slidenum">
              <a:rPr dirty="0"/>
              <a:pPr marL="34549">
                <a:lnSpc>
                  <a:spcPts val="1478"/>
                </a:lnSpc>
              </a:pPr>
              <a:t>18</a:t>
            </a:fld>
            <a:endParaRPr dirty="0"/>
          </a:p>
        </p:txBody>
      </p:sp>
    </p:spTree>
    <p:extLst>
      <p:ext uri="{BB962C8B-B14F-4D97-AF65-F5344CB8AC3E}">
        <p14:creationId xmlns:p14="http://schemas.microsoft.com/office/powerpoint/2010/main" val="266371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4294967295"/>
          </p:nvPr>
        </p:nvSpPr>
        <p:spPr>
          <a:xfrm>
            <a:off x="1247607" y="0"/>
            <a:ext cx="0" cy="577081"/>
          </a:xfrm>
          <a:prstGeom prst="rect">
            <a:avLst/>
          </a:prstGeom>
        </p:spPr>
        <p:txBody>
          <a:bodyPr vert="horz" wrap="square" lIns="0" tIns="0" rIns="0" bIns="0" rtlCol="0">
            <a:spAutoFit/>
          </a:bodyPr>
          <a:lstStyle/>
          <a:p>
            <a:pPr marL="34549">
              <a:lnSpc>
                <a:spcPts val="1478"/>
              </a:lnSpc>
            </a:pPr>
            <a:fld id="{81D60167-4931-47E6-BA6A-407CBD079E47}" type="slidenum">
              <a:rPr dirty="0"/>
              <a:pPr marL="34549">
                <a:lnSpc>
                  <a:spcPts val="1478"/>
                </a:lnSpc>
              </a:pPr>
              <a:t>19</a:t>
            </a:fld>
            <a:endParaRPr dirty="0"/>
          </a:p>
        </p:txBody>
      </p:sp>
      <p:sp>
        <p:nvSpPr>
          <p:cNvPr id="2" name="object 2"/>
          <p:cNvSpPr txBox="1">
            <a:spLocks noGrp="1"/>
          </p:cNvSpPr>
          <p:nvPr>
            <p:ph type="title"/>
          </p:nvPr>
        </p:nvSpPr>
        <p:spPr>
          <a:xfrm>
            <a:off x="3303510" y="502574"/>
            <a:ext cx="5571045" cy="1239657"/>
          </a:xfrm>
          <a:prstGeom prst="rect">
            <a:avLst/>
          </a:prstGeom>
        </p:spPr>
        <p:txBody>
          <a:bodyPr vert="horz" wrap="square" lIns="0" tIns="11516" rIns="0" bIns="0" rtlCol="0" anchor="t">
            <a:spAutoFit/>
          </a:bodyPr>
          <a:lstStyle/>
          <a:p>
            <a:pPr marL="11516">
              <a:spcBef>
                <a:spcPts val="91"/>
              </a:spcBef>
            </a:pPr>
            <a:r>
              <a:rPr sz="3990" spc="-5" dirty="0"/>
              <a:t>5.2 Routing Algorithms</a:t>
            </a:r>
            <a:r>
              <a:rPr sz="3990" dirty="0"/>
              <a:t> </a:t>
            </a:r>
            <a:r>
              <a:rPr sz="3990" spc="-5" dirty="0"/>
              <a:t>(7)</a:t>
            </a:r>
            <a:endParaRPr sz="3990"/>
          </a:p>
        </p:txBody>
      </p:sp>
      <p:sp>
        <p:nvSpPr>
          <p:cNvPr id="3" name="object 3"/>
          <p:cNvSpPr txBox="1"/>
          <p:nvPr/>
        </p:nvSpPr>
        <p:spPr>
          <a:xfrm>
            <a:off x="2015519" y="1188028"/>
            <a:ext cx="7958389" cy="4659029"/>
          </a:xfrm>
          <a:prstGeom prst="rect">
            <a:avLst/>
          </a:prstGeom>
        </p:spPr>
        <p:txBody>
          <a:bodyPr vert="horz" wrap="square" lIns="0" tIns="67371" rIns="0" bIns="0" rtlCol="0">
            <a:spAutoFit/>
          </a:bodyPr>
          <a:lstStyle/>
          <a:p>
            <a:pPr marL="563726" marR="61613" indent="-552785">
              <a:lnSpc>
                <a:spcPts val="3527"/>
              </a:lnSpc>
              <a:spcBef>
                <a:spcPts val="530"/>
              </a:spcBef>
              <a:buClr>
                <a:srgbClr val="3232CC"/>
              </a:buClr>
              <a:buChar char="•"/>
              <a:tabLst>
                <a:tab pos="563726" algn="l"/>
                <a:tab pos="564302" algn="l"/>
              </a:tabLst>
            </a:pPr>
            <a:r>
              <a:rPr sz="3264" spc="-5" dirty="0">
                <a:latin typeface="Times New Roman"/>
                <a:cs typeface="Times New Roman"/>
              </a:rPr>
              <a:t>Routing algorithms can be grouped into two  major classes: </a:t>
            </a:r>
            <a:r>
              <a:rPr sz="3264" spc="-5" dirty="0">
                <a:solidFill>
                  <a:srgbClr val="FF3200"/>
                </a:solidFill>
                <a:latin typeface="Times New Roman"/>
                <a:cs typeface="Times New Roman"/>
              </a:rPr>
              <a:t>nonadaptive </a:t>
            </a:r>
            <a:r>
              <a:rPr sz="3264" spc="-5" dirty="0">
                <a:latin typeface="Times New Roman"/>
                <a:cs typeface="Times New Roman"/>
              </a:rPr>
              <a:t>and</a:t>
            </a:r>
            <a:r>
              <a:rPr sz="3264" spc="14" dirty="0">
                <a:latin typeface="Times New Roman"/>
                <a:cs typeface="Times New Roman"/>
              </a:rPr>
              <a:t> </a:t>
            </a:r>
            <a:r>
              <a:rPr sz="3264" spc="-5" dirty="0">
                <a:solidFill>
                  <a:srgbClr val="FF3200"/>
                </a:solidFill>
                <a:latin typeface="Times New Roman"/>
                <a:cs typeface="Times New Roman"/>
              </a:rPr>
              <a:t>adaptive</a:t>
            </a:r>
            <a:r>
              <a:rPr sz="3264" spc="-5" dirty="0">
                <a:latin typeface="Times New Roman"/>
                <a:cs typeface="Times New Roman"/>
              </a:rPr>
              <a:t>.</a:t>
            </a:r>
            <a:endParaRPr sz="3264">
              <a:latin typeface="Times New Roman"/>
              <a:cs typeface="Times New Roman"/>
            </a:endParaRPr>
          </a:p>
          <a:p>
            <a:pPr marL="563726" marR="4607" indent="-552785">
              <a:lnSpc>
                <a:spcPts val="3527"/>
              </a:lnSpc>
              <a:spcBef>
                <a:spcPts val="780"/>
              </a:spcBef>
              <a:buClr>
                <a:srgbClr val="3232CC"/>
              </a:buClr>
              <a:buChar char="•"/>
              <a:tabLst>
                <a:tab pos="563726" algn="l"/>
                <a:tab pos="564302" algn="l"/>
              </a:tabLst>
            </a:pPr>
            <a:r>
              <a:rPr sz="3264" spc="-5" dirty="0">
                <a:solidFill>
                  <a:srgbClr val="FF3200"/>
                </a:solidFill>
                <a:latin typeface="Times New Roman"/>
                <a:cs typeface="Times New Roman"/>
              </a:rPr>
              <a:t>Nonadaptive algorithm </a:t>
            </a:r>
            <a:r>
              <a:rPr sz="3264" spc="-5" dirty="0">
                <a:latin typeface="Times New Roman"/>
                <a:cs typeface="Times New Roman"/>
              </a:rPr>
              <a:t>do not base their  routing decisions on measurements or  estimates of the current traffic </a:t>
            </a:r>
            <a:r>
              <a:rPr sz="3264" dirty="0">
                <a:latin typeface="Times New Roman"/>
                <a:cs typeface="Times New Roman"/>
              </a:rPr>
              <a:t>and </a:t>
            </a:r>
            <a:r>
              <a:rPr sz="3264" spc="-5" dirty="0">
                <a:latin typeface="Times New Roman"/>
                <a:cs typeface="Times New Roman"/>
              </a:rPr>
              <a:t>topology.  Instead, the choice of </a:t>
            </a:r>
            <a:r>
              <a:rPr sz="3264" dirty="0">
                <a:latin typeface="Times New Roman"/>
                <a:cs typeface="Times New Roman"/>
              </a:rPr>
              <a:t>the </a:t>
            </a:r>
            <a:r>
              <a:rPr sz="3264" spc="-5" dirty="0">
                <a:latin typeface="Times New Roman"/>
                <a:cs typeface="Times New Roman"/>
              </a:rPr>
              <a:t>route </a:t>
            </a:r>
            <a:r>
              <a:rPr sz="3264" dirty="0">
                <a:latin typeface="Times New Roman"/>
                <a:cs typeface="Times New Roman"/>
              </a:rPr>
              <a:t>to </a:t>
            </a:r>
            <a:r>
              <a:rPr sz="3264" spc="-5" dirty="0">
                <a:latin typeface="Times New Roman"/>
                <a:cs typeface="Times New Roman"/>
              </a:rPr>
              <a:t>use to get  from </a:t>
            </a:r>
            <a:r>
              <a:rPr sz="3264" spc="-5" dirty="0">
                <a:solidFill>
                  <a:srgbClr val="FF3200"/>
                </a:solidFill>
                <a:latin typeface="Times New Roman"/>
                <a:cs typeface="Times New Roman"/>
              </a:rPr>
              <a:t>I </a:t>
            </a:r>
            <a:r>
              <a:rPr sz="3264" dirty="0">
                <a:latin typeface="Times New Roman"/>
                <a:cs typeface="Times New Roman"/>
              </a:rPr>
              <a:t>to </a:t>
            </a:r>
            <a:r>
              <a:rPr sz="3264" spc="-5" dirty="0">
                <a:solidFill>
                  <a:srgbClr val="FF3200"/>
                </a:solidFill>
                <a:latin typeface="Times New Roman"/>
                <a:cs typeface="Times New Roman"/>
              </a:rPr>
              <a:t>J </a:t>
            </a:r>
            <a:r>
              <a:rPr sz="3264" spc="-5" dirty="0">
                <a:latin typeface="Times New Roman"/>
                <a:cs typeface="Times New Roman"/>
              </a:rPr>
              <a:t>is computed in advance, off line,  and downloaded to the routers when the  network is booted. This procedure is  sometimes called </a:t>
            </a:r>
            <a:r>
              <a:rPr sz="3264" spc="-5" dirty="0">
                <a:solidFill>
                  <a:srgbClr val="FF3200"/>
                </a:solidFill>
                <a:latin typeface="Times New Roman"/>
                <a:cs typeface="Times New Roman"/>
              </a:rPr>
              <a:t>static</a:t>
            </a:r>
            <a:r>
              <a:rPr sz="3264" spc="9" dirty="0">
                <a:solidFill>
                  <a:srgbClr val="FF3200"/>
                </a:solidFill>
                <a:latin typeface="Times New Roman"/>
                <a:cs typeface="Times New Roman"/>
              </a:rPr>
              <a:t> </a:t>
            </a:r>
            <a:r>
              <a:rPr sz="3264" spc="-5" dirty="0">
                <a:solidFill>
                  <a:srgbClr val="FF3200"/>
                </a:solidFill>
                <a:latin typeface="Times New Roman"/>
                <a:cs typeface="Times New Roman"/>
              </a:rPr>
              <a:t>routing</a:t>
            </a:r>
            <a:r>
              <a:rPr sz="3264" spc="-5" dirty="0">
                <a:latin typeface="Times New Roman"/>
                <a:cs typeface="Times New Roman"/>
              </a:rPr>
              <a:t>.</a:t>
            </a:r>
            <a:endParaRPr sz="3264">
              <a:latin typeface="Times New Roman"/>
              <a:cs typeface="Times New Roman"/>
            </a:endParaRPr>
          </a:p>
        </p:txBody>
      </p:sp>
    </p:spTree>
    <p:extLst>
      <p:ext uri="{BB962C8B-B14F-4D97-AF65-F5344CB8AC3E}">
        <p14:creationId xmlns:p14="http://schemas.microsoft.com/office/powerpoint/2010/main" val="445951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AD576-3860-4E79-B024-F2FC5D42868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DEA08DE-1B24-41A1-AA0F-D27C284890ED}"/>
              </a:ext>
            </a:extLst>
          </p:cNvPr>
          <p:cNvSpPr>
            <a:spLocks noGrp="1"/>
          </p:cNvSpPr>
          <p:nvPr>
            <p:ph idx="1"/>
          </p:nvPr>
        </p:nvSpPr>
        <p:spPr/>
        <p:txBody>
          <a:bodyPr/>
          <a:lstStyle/>
          <a:p>
            <a:pPr algn="l"/>
            <a:r>
              <a:rPr lang="en-IN" sz="1800" b="1" i="0" u="none" strike="noStrike" baseline="0" dirty="0">
                <a:latin typeface="Times New Roman" panose="02020603050405020304" pitchFamily="18" charset="0"/>
              </a:rPr>
              <a:t>MODULE 3                                                                                     8 Hrs</a:t>
            </a:r>
          </a:p>
          <a:p>
            <a:pPr algn="l"/>
            <a:r>
              <a:rPr lang="en-US" sz="1800" b="1" i="0" u="none" strike="noStrike" baseline="0" dirty="0">
                <a:latin typeface="Times New Roman" panose="02020603050405020304" pitchFamily="18" charset="0"/>
              </a:rPr>
              <a:t>Network Layer</a:t>
            </a:r>
            <a:r>
              <a:rPr lang="en-US" sz="1800" b="0" i="0" u="none" strike="noStrike" baseline="0" dirty="0">
                <a:latin typeface="Times New Roman" panose="02020603050405020304" pitchFamily="18" charset="0"/>
              </a:rPr>
              <a:t>: Network Layer Design issues, store and forward packet switching</a:t>
            </a:r>
          </a:p>
          <a:p>
            <a:pPr algn="l"/>
            <a:r>
              <a:rPr lang="en-US" sz="1800" b="0" i="0" u="none" strike="noStrike" baseline="0" dirty="0">
                <a:latin typeface="Times New Roman" panose="02020603050405020304" pitchFamily="18" charset="0"/>
              </a:rPr>
              <a:t>connection less and connection oriented networks-routing algorithms-optimality principle,</a:t>
            </a:r>
          </a:p>
          <a:p>
            <a:pPr algn="l"/>
            <a:r>
              <a:rPr lang="en-US" sz="1800" b="0" i="0" u="none" strike="noStrike" baseline="0" dirty="0">
                <a:latin typeface="Times New Roman" panose="02020603050405020304" pitchFamily="18" charset="0"/>
              </a:rPr>
              <a:t>shortest path, flooding, Distance Vector Routing, Control to Infinity Problem, Hierarchical</a:t>
            </a:r>
          </a:p>
          <a:p>
            <a:pPr algn="l"/>
            <a:r>
              <a:rPr lang="en-US" sz="1800" b="0" i="0" u="none" strike="noStrike" baseline="0" dirty="0">
                <a:latin typeface="Times New Roman" panose="02020603050405020304" pitchFamily="18" charset="0"/>
              </a:rPr>
              <a:t>Routing, Congestion control algorithms, admission control, Classful IP addresses(A,B,C,D)</a:t>
            </a:r>
          </a:p>
          <a:p>
            <a:pPr algn="l"/>
            <a:r>
              <a:rPr lang="en-US" sz="1800" b="0" i="0" u="none" strike="noStrike" baseline="0" dirty="0">
                <a:latin typeface="Times New Roman" panose="02020603050405020304" pitchFamily="18" charset="0"/>
              </a:rPr>
              <a:t>,QoS, Details of IP Packet</a:t>
            </a:r>
            <a:endParaRPr lang="en-IN" dirty="0"/>
          </a:p>
        </p:txBody>
      </p:sp>
      <p:sp>
        <p:nvSpPr>
          <p:cNvPr id="4" name="Footer Placeholder 3">
            <a:extLst>
              <a:ext uri="{FF2B5EF4-FFF2-40B4-BE49-F238E27FC236}">
                <a16:creationId xmlns:a16="http://schemas.microsoft.com/office/drawing/2014/main" id="{027D2F5B-D9D1-40A2-82C1-1307E98B88FC}"/>
              </a:ext>
            </a:extLst>
          </p:cNvPr>
          <p:cNvSpPr>
            <a:spLocks noGrp="1"/>
          </p:cNvSpPr>
          <p:nvPr>
            <p:ph type="ftr" sz="quarter" idx="11"/>
          </p:nvPr>
        </p:nvSpPr>
        <p:spPr/>
        <p:txBody>
          <a:bodyPr/>
          <a:lstStyle/>
          <a:p>
            <a:r>
              <a:rPr lang="en-US"/>
              <a:t>COMPUTER NETWORKS - 19CS3602</a:t>
            </a:r>
            <a:endParaRPr lang="en-US" dirty="0"/>
          </a:p>
        </p:txBody>
      </p:sp>
    </p:spTree>
    <p:extLst>
      <p:ext uri="{BB962C8B-B14F-4D97-AF65-F5344CB8AC3E}">
        <p14:creationId xmlns:p14="http://schemas.microsoft.com/office/powerpoint/2010/main" val="36562821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4294967295"/>
          </p:nvPr>
        </p:nvSpPr>
        <p:spPr>
          <a:xfrm>
            <a:off x="1247607" y="0"/>
            <a:ext cx="0" cy="577081"/>
          </a:xfrm>
          <a:prstGeom prst="rect">
            <a:avLst/>
          </a:prstGeom>
        </p:spPr>
        <p:txBody>
          <a:bodyPr vert="horz" wrap="square" lIns="0" tIns="0" rIns="0" bIns="0" rtlCol="0">
            <a:spAutoFit/>
          </a:bodyPr>
          <a:lstStyle/>
          <a:p>
            <a:pPr marL="34549">
              <a:lnSpc>
                <a:spcPts val="1478"/>
              </a:lnSpc>
            </a:pPr>
            <a:fld id="{81D60167-4931-47E6-BA6A-407CBD079E47}" type="slidenum">
              <a:rPr dirty="0"/>
              <a:pPr marL="34549">
                <a:lnSpc>
                  <a:spcPts val="1478"/>
                </a:lnSpc>
              </a:pPr>
              <a:t>20</a:t>
            </a:fld>
            <a:endParaRPr dirty="0"/>
          </a:p>
        </p:txBody>
      </p:sp>
      <p:sp>
        <p:nvSpPr>
          <p:cNvPr id="2" name="object 2"/>
          <p:cNvSpPr txBox="1">
            <a:spLocks noGrp="1"/>
          </p:cNvSpPr>
          <p:nvPr>
            <p:ph type="title"/>
          </p:nvPr>
        </p:nvSpPr>
        <p:spPr>
          <a:xfrm>
            <a:off x="3303510" y="502574"/>
            <a:ext cx="5571045" cy="1239657"/>
          </a:xfrm>
          <a:prstGeom prst="rect">
            <a:avLst/>
          </a:prstGeom>
        </p:spPr>
        <p:txBody>
          <a:bodyPr vert="horz" wrap="square" lIns="0" tIns="11516" rIns="0" bIns="0" rtlCol="0" anchor="t">
            <a:spAutoFit/>
          </a:bodyPr>
          <a:lstStyle/>
          <a:p>
            <a:pPr marL="11516">
              <a:spcBef>
                <a:spcPts val="91"/>
              </a:spcBef>
            </a:pPr>
            <a:r>
              <a:rPr sz="3990" spc="-5" dirty="0"/>
              <a:t>5.2 Routing Algorithms</a:t>
            </a:r>
            <a:r>
              <a:rPr sz="3990" dirty="0"/>
              <a:t> </a:t>
            </a:r>
            <a:r>
              <a:rPr sz="3990" spc="-5" dirty="0"/>
              <a:t>(8)</a:t>
            </a:r>
            <a:endParaRPr sz="3990"/>
          </a:p>
        </p:txBody>
      </p:sp>
      <p:sp>
        <p:nvSpPr>
          <p:cNvPr id="3" name="object 3"/>
          <p:cNvSpPr txBox="1"/>
          <p:nvPr/>
        </p:nvSpPr>
        <p:spPr>
          <a:xfrm>
            <a:off x="2015518" y="1171445"/>
            <a:ext cx="7914051" cy="5013960"/>
          </a:xfrm>
          <a:prstGeom prst="rect">
            <a:avLst/>
          </a:prstGeom>
        </p:spPr>
        <p:txBody>
          <a:bodyPr vert="horz" wrap="square" lIns="0" tIns="11516" rIns="0" bIns="0" rtlCol="0">
            <a:spAutoFit/>
          </a:bodyPr>
          <a:lstStyle/>
          <a:p>
            <a:pPr marL="65067" marR="4607" indent="-54127">
              <a:spcBef>
                <a:spcPts val="91"/>
              </a:spcBef>
              <a:buClr>
                <a:srgbClr val="3232CC"/>
              </a:buClr>
              <a:buSzPct val="96875"/>
              <a:buChar char="•"/>
              <a:tabLst>
                <a:tab pos="141651" algn="l"/>
              </a:tabLst>
            </a:pPr>
            <a:r>
              <a:rPr sz="2902" spc="-5" dirty="0">
                <a:solidFill>
                  <a:srgbClr val="FF3200"/>
                </a:solidFill>
                <a:latin typeface="Times New Roman"/>
                <a:cs typeface="Times New Roman"/>
              </a:rPr>
              <a:t>Adaptive algorithm, </a:t>
            </a:r>
            <a:r>
              <a:rPr sz="2902" spc="-9" dirty="0">
                <a:latin typeface="Times New Roman"/>
                <a:cs typeface="Times New Roman"/>
              </a:rPr>
              <a:t>in </a:t>
            </a:r>
            <a:r>
              <a:rPr sz="2902" spc="-5" dirty="0">
                <a:latin typeface="Times New Roman"/>
                <a:cs typeface="Times New Roman"/>
              </a:rPr>
              <a:t>contrast, </a:t>
            </a:r>
            <a:r>
              <a:rPr sz="2902" dirty="0">
                <a:latin typeface="Times New Roman"/>
                <a:cs typeface="Times New Roman"/>
              </a:rPr>
              <a:t>change </a:t>
            </a:r>
            <a:r>
              <a:rPr sz="2902" spc="-5" dirty="0">
                <a:latin typeface="Times New Roman"/>
                <a:cs typeface="Times New Roman"/>
              </a:rPr>
              <a:t>their routing  </a:t>
            </a:r>
            <a:r>
              <a:rPr sz="2902" dirty="0">
                <a:latin typeface="Times New Roman"/>
                <a:cs typeface="Times New Roman"/>
              </a:rPr>
              <a:t>decisions </a:t>
            </a:r>
            <a:r>
              <a:rPr sz="2902" spc="-5" dirty="0">
                <a:latin typeface="Times New Roman"/>
                <a:cs typeface="Times New Roman"/>
              </a:rPr>
              <a:t>to </a:t>
            </a:r>
            <a:r>
              <a:rPr sz="2902" dirty="0">
                <a:latin typeface="Times New Roman"/>
                <a:cs typeface="Times New Roman"/>
              </a:rPr>
              <a:t>reflect changes </a:t>
            </a:r>
            <a:r>
              <a:rPr sz="2902" spc="-5" dirty="0">
                <a:latin typeface="Times New Roman"/>
                <a:cs typeface="Times New Roman"/>
              </a:rPr>
              <a:t>in the topology, and  </a:t>
            </a:r>
            <a:r>
              <a:rPr sz="2902" dirty="0">
                <a:latin typeface="Times New Roman"/>
                <a:cs typeface="Times New Roman"/>
              </a:rPr>
              <a:t>usually </a:t>
            </a:r>
            <a:r>
              <a:rPr sz="2902" spc="-5" dirty="0">
                <a:latin typeface="Times New Roman"/>
                <a:cs typeface="Times New Roman"/>
              </a:rPr>
              <a:t>the traffic </a:t>
            </a:r>
            <a:r>
              <a:rPr sz="2902" dirty="0">
                <a:latin typeface="Times New Roman"/>
                <a:cs typeface="Times New Roman"/>
              </a:rPr>
              <a:t>as</a:t>
            </a:r>
            <a:r>
              <a:rPr sz="2902" spc="5" dirty="0">
                <a:latin typeface="Times New Roman"/>
                <a:cs typeface="Times New Roman"/>
              </a:rPr>
              <a:t> </a:t>
            </a:r>
            <a:r>
              <a:rPr sz="2902" spc="-5" dirty="0">
                <a:latin typeface="Times New Roman"/>
                <a:cs typeface="Times New Roman"/>
              </a:rPr>
              <a:t>well.</a:t>
            </a:r>
            <a:endParaRPr sz="2902">
              <a:latin typeface="Times New Roman"/>
              <a:cs typeface="Times New Roman"/>
            </a:endParaRPr>
          </a:p>
          <a:p>
            <a:pPr marL="65067" marR="203840" indent="-54127">
              <a:spcBef>
                <a:spcPts val="689"/>
              </a:spcBef>
              <a:buClr>
                <a:srgbClr val="3232CC"/>
              </a:buClr>
              <a:buSzPct val="96875"/>
              <a:buChar char="•"/>
              <a:tabLst>
                <a:tab pos="141651" algn="l"/>
              </a:tabLst>
            </a:pPr>
            <a:r>
              <a:rPr sz="2902" spc="-5" dirty="0">
                <a:latin typeface="Times New Roman"/>
                <a:cs typeface="Times New Roman"/>
              </a:rPr>
              <a:t>Adaptive algorithms differ in </a:t>
            </a:r>
            <a:r>
              <a:rPr sz="2902" dirty="0">
                <a:latin typeface="Times New Roman"/>
                <a:cs typeface="Times New Roman"/>
              </a:rPr>
              <a:t>where </a:t>
            </a:r>
            <a:r>
              <a:rPr sz="2902" spc="-5" dirty="0">
                <a:latin typeface="Times New Roman"/>
                <a:cs typeface="Times New Roman"/>
              </a:rPr>
              <a:t>they </a:t>
            </a:r>
            <a:r>
              <a:rPr sz="2902" dirty="0">
                <a:latin typeface="Times New Roman"/>
                <a:cs typeface="Times New Roman"/>
              </a:rPr>
              <a:t>get their  </a:t>
            </a:r>
            <a:r>
              <a:rPr sz="2902" spc="-5" dirty="0">
                <a:latin typeface="Times New Roman"/>
                <a:cs typeface="Times New Roman"/>
              </a:rPr>
              <a:t>information (e.g., locally, </a:t>
            </a:r>
            <a:r>
              <a:rPr sz="2902" spc="-9" dirty="0">
                <a:latin typeface="Times New Roman"/>
                <a:cs typeface="Times New Roman"/>
              </a:rPr>
              <a:t>from </a:t>
            </a:r>
            <a:r>
              <a:rPr sz="2902" dirty="0">
                <a:latin typeface="Times New Roman"/>
                <a:cs typeface="Times New Roman"/>
              </a:rPr>
              <a:t>adjacent </a:t>
            </a:r>
            <a:r>
              <a:rPr sz="2902" spc="-5" dirty="0">
                <a:latin typeface="Times New Roman"/>
                <a:cs typeface="Times New Roman"/>
              </a:rPr>
              <a:t>routers, </a:t>
            </a:r>
            <a:r>
              <a:rPr sz="2902" dirty="0">
                <a:latin typeface="Times New Roman"/>
                <a:cs typeface="Times New Roman"/>
              </a:rPr>
              <a:t>or  </a:t>
            </a:r>
            <a:r>
              <a:rPr sz="2902" spc="-5" dirty="0">
                <a:latin typeface="Times New Roman"/>
                <a:cs typeface="Times New Roman"/>
              </a:rPr>
              <a:t>from </a:t>
            </a:r>
            <a:r>
              <a:rPr sz="2902" dirty="0">
                <a:latin typeface="Times New Roman"/>
                <a:cs typeface="Times New Roman"/>
              </a:rPr>
              <a:t>all </a:t>
            </a:r>
            <a:r>
              <a:rPr sz="2902" spc="-5" dirty="0">
                <a:latin typeface="Times New Roman"/>
                <a:cs typeface="Times New Roman"/>
              </a:rPr>
              <a:t>routers), </a:t>
            </a:r>
            <a:r>
              <a:rPr sz="2902" dirty="0">
                <a:latin typeface="Times New Roman"/>
                <a:cs typeface="Times New Roman"/>
              </a:rPr>
              <a:t>when </a:t>
            </a:r>
            <a:r>
              <a:rPr sz="2902" spc="-5" dirty="0">
                <a:latin typeface="Times New Roman"/>
                <a:cs typeface="Times New Roman"/>
              </a:rPr>
              <a:t>they change </a:t>
            </a:r>
            <a:r>
              <a:rPr sz="2902" dirty="0">
                <a:latin typeface="Times New Roman"/>
                <a:cs typeface="Times New Roman"/>
              </a:rPr>
              <a:t>the </a:t>
            </a:r>
            <a:r>
              <a:rPr sz="2902" spc="-5" dirty="0">
                <a:latin typeface="Times New Roman"/>
                <a:cs typeface="Times New Roman"/>
              </a:rPr>
              <a:t>routes (e.g.,  </a:t>
            </a:r>
            <a:r>
              <a:rPr sz="2902" dirty="0">
                <a:latin typeface="Times New Roman"/>
                <a:cs typeface="Times New Roman"/>
              </a:rPr>
              <a:t>every </a:t>
            </a:r>
            <a:r>
              <a:rPr sz="2902" spc="45" dirty="0">
                <a:latin typeface="Times New Roman"/>
                <a:cs typeface="Times New Roman"/>
              </a:rPr>
              <a:t>∆T </a:t>
            </a:r>
            <a:r>
              <a:rPr sz="2902" dirty="0">
                <a:latin typeface="Times New Roman"/>
                <a:cs typeface="Times New Roman"/>
              </a:rPr>
              <a:t>sec, </a:t>
            </a:r>
            <a:r>
              <a:rPr sz="2902" spc="-5" dirty="0">
                <a:latin typeface="Times New Roman"/>
                <a:cs typeface="Times New Roman"/>
              </a:rPr>
              <a:t>when the load changes </a:t>
            </a:r>
            <a:r>
              <a:rPr sz="2902" dirty="0">
                <a:latin typeface="Times New Roman"/>
                <a:cs typeface="Times New Roman"/>
              </a:rPr>
              <a:t>or </a:t>
            </a:r>
            <a:r>
              <a:rPr sz="2902" spc="-5" dirty="0">
                <a:latin typeface="Times New Roman"/>
                <a:cs typeface="Times New Roman"/>
              </a:rPr>
              <a:t>when the  topology </a:t>
            </a:r>
            <a:r>
              <a:rPr sz="2902" dirty="0">
                <a:latin typeface="Times New Roman"/>
                <a:cs typeface="Times New Roman"/>
              </a:rPr>
              <a:t>changes), </a:t>
            </a:r>
            <a:r>
              <a:rPr sz="2902" spc="-5" dirty="0">
                <a:latin typeface="Times New Roman"/>
                <a:cs typeface="Times New Roman"/>
              </a:rPr>
              <a:t>and </a:t>
            </a:r>
            <a:r>
              <a:rPr sz="2902" dirty="0">
                <a:latin typeface="Times New Roman"/>
                <a:cs typeface="Times New Roman"/>
              </a:rPr>
              <a:t>what </a:t>
            </a:r>
            <a:r>
              <a:rPr sz="2902" spc="-5" dirty="0">
                <a:latin typeface="Times New Roman"/>
                <a:cs typeface="Times New Roman"/>
              </a:rPr>
              <a:t>metric </a:t>
            </a:r>
            <a:r>
              <a:rPr sz="2902" spc="-9" dirty="0">
                <a:latin typeface="Times New Roman"/>
                <a:cs typeface="Times New Roman"/>
              </a:rPr>
              <a:t>is </a:t>
            </a:r>
            <a:r>
              <a:rPr sz="2902" dirty="0">
                <a:latin typeface="Times New Roman"/>
                <a:cs typeface="Times New Roman"/>
              </a:rPr>
              <a:t>used </a:t>
            </a:r>
            <a:r>
              <a:rPr sz="2902" spc="-9" dirty="0">
                <a:latin typeface="Times New Roman"/>
                <a:cs typeface="Times New Roman"/>
              </a:rPr>
              <a:t>for  </a:t>
            </a:r>
            <a:r>
              <a:rPr sz="2902" spc="-5" dirty="0">
                <a:latin typeface="Times New Roman"/>
                <a:cs typeface="Times New Roman"/>
              </a:rPr>
              <a:t>optimization (e.g., </a:t>
            </a:r>
            <a:r>
              <a:rPr sz="2902" dirty="0">
                <a:latin typeface="Times New Roman"/>
                <a:cs typeface="Times New Roman"/>
              </a:rPr>
              <a:t>distance, number </a:t>
            </a:r>
            <a:r>
              <a:rPr sz="2902" spc="-5" dirty="0">
                <a:latin typeface="Times New Roman"/>
                <a:cs typeface="Times New Roman"/>
              </a:rPr>
              <a:t>of hops, </a:t>
            </a:r>
            <a:r>
              <a:rPr sz="2902" dirty="0">
                <a:latin typeface="Times New Roman"/>
                <a:cs typeface="Times New Roman"/>
              </a:rPr>
              <a:t>or  estimated </a:t>
            </a:r>
            <a:r>
              <a:rPr sz="2902" spc="-5" dirty="0">
                <a:latin typeface="Times New Roman"/>
                <a:cs typeface="Times New Roman"/>
              </a:rPr>
              <a:t>transit time). </a:t>
            </a:r>
            <a:r>
              <a:rPr sz="2902" dirty="0">
                <a:latin typeface="Times New Roman"/>
                <a:cs typeface="Times New Roman"/>
              </a:rPr>
              <a:t>This </a:t>
            </a:r>
            <a:r>
              <a:rPr sz="2902" spc="-5" dirty="0">
                <a:latin typeface="Times New Roman"/>
                <a:cs typeface="Times New Roman"/>
              </a:rPr>
              <a:t>procedure is called </a:t>
            </a:r>
            <a:r>
              <a:rPr sz="2902" spc="-5" dirty="0">
                <a:solidFill>
                  <a:srgbClr val="FF3200"/>
                </a:solidFill>
                <a:latin typeface="Times New Roman"/>
                <a:cs typeface="Times New Roman"/>
              </a:rPr>
              <a:t> </a:t>
            </a:r>
            <a:r>
              <a:rPr sz="2902" dirty="0">
                <a:solidFill>
                  <a:srgbClr val="FF3200"/>
                </a:solidFill>
                <a:latin typeface="Times New Roman"/>
                <a:cs typeface="Times New Roman"/>
              </a:rPr>
              <a:t>dynamic</a:t>
            </a:r>
            <a:r>
              <a:rPr sz="2902" spc="-18" dirty="0">
                <a:solidFill>
                  <a:srgbClr val="FF3200"/>
                </a:solidFill>
                <a:latin typeface="Times New Roman"/>
                <a:cs typeface="Times New Roman"/>
              </a:rPr>
              <a:t> </a:t>
            </a:r>
            <a:r>
              <a:rPr sz="2902" spc="-5" dirty="0">
                <a:solidFill>
                  <a:srgbClr val="FF3200"/>
                </a:solidFill>
                <a:latin typeface="Times New Roman"/>
                <a:cs typeface="Times New Roman"/>
              </a:rPr>
              <a:t>routing</a:t>
            </a:r>
            <a:r>
              <a:rPr sz="2902" spc="-5" dirty="0">
                <a:latin typeface="Times New Roman"/>
                <a:cs typeface="Times New Roman"/>
              </a:rPr>
              <a:t>.</a:t>
            </a:r>
            <a:endParaRPr sz="2902">
              <a:latin typeface="Times New Roman"/>
              <a:cs typeface="Times New Roman"/>
            </a:endParaRPr>
          </a:p>
        </p:txBody>
      </p:sp>
    </p:spTree>
    <p:extLst>
      <p:ext uri="{BB962C8B-B14F-4D97-AF65-F5344CB8AC3E}">
        <p14:creationId xmlns:p14="http://schemas.microsoft.com/office/powerpoint/2010/main" val="32221359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4294967295"/>
          </p:nvPr>
        </p:nvSpPr>
        <p:spPr>
          <a:xfrm>
            <a:off x="1247607" y="0"/>
            <a:ext cx="0" cy="577081"/>
          </a:xfrm>
          <a:prstGeom prst="rect">
            <a:avLst/>
          </a:prstGeom>
        </p:spPr>
        <p:txBody>
          <a:bodyPr vert="horz" wrap="square" lIns="0" tIns="0" rIns="0" bIns="0" rtlCol="0">
            <a:spAutoFit/>
          </a:bodyPr>
          <a:lstStyle/>
          <a:p>
            <a:pPr marL="34549">
              <a:lnSpc>
                <a:spcPts val="1478"/>
              </a:lnSpc>
            </a:pPr>
            <a:fld id="{81D60167-4931-47E6-BA6A-407CBD079E47}" type="slidenum">
              <a:rPr dirty="0"/>
              <a:pPr marL="34549">
                <a:lnSpc>
                  <a:spcPts val="1478"/>
                </a:lnSpc>
              </a:pPr>
              <a:t>21</a:t>
            </a:fld>
            <a:endParaRPr dirty="0"/>
          </a:p>
        </p:txBody>
      </p:sp>
      <p:sp>
        <p:nvSpPr>
          <p:cNvPr id="2" name="object 2"/>
          <p:cNvSpPr txBox="1">
            <a:spLocks noGrp="1"/>
          </p:cNvSpPr>
          <p:nvPr>
            <p:ph type="title"/>
          </p:nvPr>
        </p:nvSpPr>
        <p:spPr>
          <a:xfrm>
            <a:off x="3303510" y="502574"/>
            <a:ext cx="5571045" cy="625643"/>
          </a:xfrm>
          <a:prstGeom prst="rect">
            <a:avLst/>
          </a:prstGeom>
        </p:spPr>
        <p:txBody>
          <a:bodyPr vert="horz" wrap="square" lIns="0" tIns="11516" rIns="0" bIns="0" rtlCol="0" anchor="t">
            <a:spAutoFit/>
          </a:bodyPr>
          <a:lstStyle/>
          <a:p>
            <a:pPr marL="11516">
              <a:spcBef>
                <a:spcPts val="91"/>
              </a:spcBef>
            </a:pPr>
            <a:r>
              <a:rPr sz="3990" spc="-5" dirty="0"/>
              <a:t>5.2 Routing Algorithms</a:t>
            </a:r>
            <a:r>
              <a:rPr sz="3990" dirty="0"/>
              <a:t> </a:t>
            </a:r>
          </a:p>
        </p:txBody>
      </p:sp>
      <p:sp>
        <p:nvSpPr>
          <p:cNvPr id="3" name="object 3"/>
          <p:cNvSpPr txBox="1"/>
          <p:nvPr/>
        </p:nvSpPr>
        <p:spPr>
          <a:xfrm>
            <a:off x="2714792" y="1461104"/>
            <a:ext cx="4373343" cy="2587433"/>
          </a:xfrm>
          <a:prstGeom prst="rect">
            <a:avLst/>
          </a:prstGeom>
        </p:spPr>
        <p:txBody>
          <a:bodyPr vert="horz" wrap="square" lIns="0" tIns="50095" rIns="0" bIns="0" rtlCol="0">
            <a:spAutoFit/>
          </a:bodyPr>
          <a:lstStyle/>
          <a:p>
            <a:pPr marL="564302" indent="-552785">
              <a:spcBef>
                <a:spcPts val="394"/>
              </a:spcBef>
              <a:buClr>
                <a:srgbClr val="3232CC"/>
              </a:buClr>
              <a:buChar char="•"/>
              <a:tabLst>
                <a:tab pos="563726" algn="l"/>
                <a:tab pos="564302" algn="l"/>
              </a:tabLst>
            </a:pPr>
            <a:r>
              <a:rPr sz="2539" spc="-5" dirty="0">
                <a:latin typeface="Times New Roman"/>
                <a:cs typeface="Times New Roman"/>
              </a:rPr>
              <a:t>The Optimality</a:t>
            </a:r>
            <a:r>
              <a:rPr sz="2539" spc="-9" dirty="0">
                <a:latin typeface="Times New Roman"/>
                <a:cs typeface="Times New Roman"/>
              </a:rPr>
              <a:t> </a:t>
            </a:r>
            <a:r>
              <a:rPr sz="2539" spc="-5" dirty="0">
                <a:latin typeface="Times New Roman"/>
                <a:cs typeface="Times New Roman"/>
              </a:rPr>
              <a:t>Principle</a:t>
            </a:r>
            <a:endParaRPr sz="2539" dirty="0">
              <a:latin typeface="Times New Roman"/>
              <a:cs typeface="Times New Roman"/>
            </a:endParaRPr>
          </a:p>
          <a:p>
            <a:pPr marL="564302" indent="-552785">
              <a:spcBef>
                <a:spcPts val="304"/>
              </a:spcBef>
              <a:buClr>
                <a:srgbClr val="3232CC"/>
              </a:buClr>
              <a:buChar char="•"/>
              <a:tabLst>
                <a:tab pos="563726" algn="l"/>
                <a:tab pos="564302" algn="l"/>
              </a:tabLst>
            </a:pPr>
            <a:r>
              <a:rPr sz="2539" spc="-5" dirty="0">
                <a:latin typeface="Times New Roman"/>
                <a:cs typeface="Times New Roman"/>
              </a:rPr>
              <a:t>Shortest </a:t>
            </a:r>
            <a:r>
              <a:rPr sz="2539" spc="-9" dirty="0">
                <a:latin typeface="Times New Roman"/>
                <a:cs typeface="Times New Roman"/>
              </a:rPr>
              <a:t>Path</a:t>
            </a:r>
            <a:r>
              <a:rPr sz="2539" spc="-5" dirty="0">
                <a:latin typeface="Times New Roman"/>
                <a:cs typeface="Times New Roman"/>
              </a:rPr>
              <a:t> Routing</a:t>
            </a:r>
            <a:endParaRPr sz="2539" dirty="0">
              <a:latin typeface="Times New Roman"/>
              <a:cs typeface="Times New Roman"/>
            </a:endParaRPr>
          </a:p>
          <a:p>
            <a:pPr marL="564302" indent="-552785">
              <a:spcBef>
                <a:spcPts val="317"/>
              </a:spcBef>
              <a:buClr>
                <a:srgbClr val="3232CC"/>
              </a:buClr>
              <a:buChar char="•"/>
              <a:tabLst>
                <a:tab pos="563726" algn="l"/>
                <a:tab pos="564302" algn="l"/>
              </a:tabLst>
            </a:pPr>
            <a:r>
              <a:rPr sz="2539" spc="-5" dirty="0">
                <a:latin typeface="Times New Roman"/>
                <a:cs typeface="Times New Roman"/>
              </a:rPr>
              <a:t>Flooding</a:t>
            </a:r>
            <a:endParaRPr sz="2539" dirty="0">
              <a:latin typeface="Times New Roman"/>
              <a:cs typeface="Times New Roman"/>
            </a:endParaRPr>
          </a:p>
          <a:p>
            <a:pPr marL="564302" indent="-552785">
              <a:spcBef>
                <a:spcPts val="304"/>
              </a:spcBef>
              <a:buClr>
                <a:srgbClr val="3232CC"/>
              </a:buClr>
              <a:buChar char="•"/>
              <a:tabLst>
                <a:tab pos="563726" algn="l"/>
                <a:tab pos="564302" algn="l"/>
              </a:tabLst>
            </a:pPr>
            <a:r>
              <a:rPr sz="2539" spc="-5" dirty="0">
                <a:latin typeface="Times New Roman"/>
                <a:cs typeface="Times New Roman"/>
              </a:rPr>
              <a:t>Distance Vector</a:t>
            </a:r>
            <a:r>
              <a:rPr sz="2539" spc="-18" dirty="0">
                <a:latin typeface="Times New Roman"/>
                <a:cs typeface="Times New Roman"/>
              </a:rPr>
              <a:t> </a:t>
            </a:r>
            <a:r>
              <a:rPr sz="2539" spc="-5" dirty="0">
                <a:latin typeface="Times New Roman"/>
                <a:cs typeface="Times New Roman"/>
              </a:rPr>
              <a:t>Routing</a:t>
            </a:r>
            <a:endParaRPr sz="2539" dirty="0">
              <a:latin typeface="Times New Roman"/>
              <a:cs typeface="Times New Roman"/>
            </a:endParaRPr>
          </a:p>
          <a:p>
            <a:pPr marL="564302" indent="-552785">
              <a:spcBef>
                <a:spcPts val="304"/>
              </a:spcBef>
              <a:buClr>
                <a:srgbClr val="3232CC"/>
              </a:buClr>
              <a:buChar char="•"/>
              <a:tabLst>
                <a:tab pos="563726" algn="l"/>
                <a:tab pos="564302" algn="l"/>
              </a:tabLst>
            </a:pPr>
            <a:r>
              <a:rPr lang="en-IN" sz="2539" spc="-5" dirty="0">
                <a:latin typeface="Times New Roman"/>
                <a:cs typeface="Times New Roman"/>
              </a:rPr>
              <a:t>Count to infinity</a:t>
            </a:r>
            <a:endParaRPr sz="2539" dirty="0">
              <a:latin typeface="Times New Roman"/>
              <a:cs typeface="Times New Roman"/>
            </a:endParaRPr>
          </a:p>
          <a:p>
            <a:pPr marL="564302" indent="-552785">
              <a:spcBef>
                <a:spcPts val="317"/>
              </a:spcBef>
              <a:buClr>
                <a:srgbClr val="3232CC"/>
              </a:buClr>
              <a:buChar char="•"/>
              <a:tabLst>
                <a:tab pos="563726" algn="l"/>
                <a:tab pos="564302" algn="l"/>
              </a:tabLst>
            </a:pPr>
            <a:r>
              <a:rPr sz="2539" spc="-5" dirty="0">
                <a:latin typeface="Times New Roman"/>
                <a:cs typeface="Times New Roman"/>
              </a:rPr>
              <a:t>Hierarchical Routing</a:t>
            </a:r>
            <a:endParaRPr sz="2539" dirty="0">
              <a:latin typeface="Times New Roman"/>
              <a:cs typeface="Times New Roman"/>
            </a:endParaRPr>
          </a:p>
        </p:txBody>
      </p:sp>
    </p:spTree>
    <p:extLst>
      <p:ext uri="{BB962C8B-B14F-4D97-AF65-F5344CB8AC3E}">
        <p14:creationId xmlns:p14="http://schemas.microsoft.com/office/powerpoint/2010/main" val="19027170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4294967295"/>
          </p:nvPr>
        </p:nvSpPr>
        <p:spPr>
          <a:xfrm>
            <a:off x="1247607" y="0"/>
            <a:ext cx="0" cy="577081"/>
          </a:xfrm>
          <a:prstGeom prst="rect">
            <a:avLst/>
          </a:prstGeom>
        </p:spPr>
        <p:txBody>
          <a:bodyPr vert="horz" wrap="square" lIns="0" tIns="0" rIns="0" bIns="0" rtlCol="0">
            <a:spAutoFit/>
          </a:bodyPr>
          <a:lstStyle/>
          <a:p>
            <a:pPr marL="34549">
              <a:lnSpc>
                <a:spcPts val="1478"/>
              </a:lnSpc>
            </a:pPr>
            <a:fld id="{81D60167-4931-47E6-BA6A-407CBD079E47}" type="slidenum">
              <a:rPr dirty="0"/>
              <a:pPr marL="34549">
                <a:lnSpc>
                  <a:spcPts val="1478"/>
                </a:lnSpc>
              </a:pPr>
              <a:t>22</a:t>
            </a:fld>
            <a:endParaRPr dirty="0"/>
          </a:p>
        </p:txBody>
      </p:sp>
      <p:sp>
        <p:nvSpPr>
          <p:cNvPr id="2" name="object 2"/>
          <p:cNvSpPr txBox="1">
            <a:spLocks noGrp="1"/>
          </p:cNvSpPr>
          <p:nvPr>
            <p:ph type="title"/>
          </p:nvPr>
        </p:nvSpPr>
        <p:spPr>
          <a:xfrm>
            <a:off x="1861814" y="552786"/>
            <a:ext cx="7795467" cy="1211143"/>
          </a:xfrm>
          <a:prstGeom prst="rect">
            <a:avLst/>
          </a:prstGeom>
        </p:spPr>
        <p:txBody>
          <a:bodyPr vert="horz" wrap="square" lIns="0" tIns="102150" rIns="0" bIns="0" rtlCol="0" anchor="t">
            <a:spAutoFit/>
          </a:bodyPr>
          <a:lstStyle/>
          <a:p>
            <a:pPr marL="195778" marR="4607" indent="-65067">
              <a:spcBef>
                <a:spcPts val="86"/>
              </a:spcBef>
            </a:pPr>
            <a:r>
              <a:rPr spc="-5" dirty="0"/>
              <a:t>5.2 Routing Algorithms </a:t>
            </a:r>
            <a:r>
              <a:rPr dirty="0"/>
              <a:t>(10) </a:t>
            </a:r>
            <a:r>
              <a:rPr dirty="0">
                <a:solidFill>
                  <a:srgbClr val="00CC99"/>
                </a:solidFill>
              </a:rPr>
              <a:t> </a:t>
            </a:r>
            <a:r>
              <a:rPr spc="-5" dirty="0">
                <a:solidFill>
                  <a:srgbClr val="00CC99"/>
                </a:solidFill>
              </a:rPr>
              <a:t>The Optimality Principle</a:t>
            </a:r>
            <a:r>
              <a:rPr spc="5" dirty="0">
                <a:solidFill>
                  <a:srgbClr val="00CC99"/>
                </a:solidFill>
              </a:rPr>
              <a:t> </a:t>
            </a:r>
            <a:r>
              <a:rPr spc="-5" dirty="0">
                <a:solidFill>
                  <a:srgbClr val="00CC99"/>
                </a:solidFill>
              </a:rPr>
              <a:t>(1)</a:t>
            </a:r>
          </a:p>
        </p:txBody>
      </p:sp>
      <p:sp>
        <p:nvSpPr>
          <p:cNvPr id="3" name="object 3"/>
          <p:cNvSpPr txBox="1"/>
          <p:nvPr/>
        </p:nvSpPr>
        <p:spPr>
          <a:xfrm>
            <a:off x="2334752" y="1558395"/>
            <a:ext cx="7584683" cy="4312781"/>
          </a:xfrm>
          <a:prstGeom prst="rect">
            <a:avLst/>
          </a:prstGeom>
        </p:spPr>
        <p:txBody>
          <a:bodyPr vert="horz" wrap="square" lIns="0" tIns="67371" rIns="0" bIns="0" rtlCol="0">
            <a:spAutoFit/>
          </a:bodyPr>
          <a:lstStyle/>
          <a:p>
            <a:pPr marL="65067" marR="704801" indent="-54127" algn="just">
              <a:lnSpc>
                <a:spcPts val="3527"/>
              </a:lnSpc>
              <a:spcBef>
                <a:spcPts val="530"/>
              </a:spcBef>
              <a:buClr>
                <a:srgbClr val="3232CC"/>
              </a:buClr>
              <a:buSzPct val="97222"/>
              <a:buChar char="•"/>
              <a:tabLst>
                <a:tab pos="157198" algn="l"/>
              </a:tabLst>
            </a:pPr>
            <a:r>
              <a:rPr sz="3264" dirty="0">
                <a:latin typeface="Times New Roman"/>
                <a:cs typeface="Times New Roman"/>
              </a:rPr>
              <a:t>One </a:t>
            </a:r>
            <a:r>
              <a:rPr sz="3264" spc="-5" dirty="0">
                <a:latin typeface="Times New Roman"/>
                <a:cs typeface="Times New Roman"/>
              </a:rPr>
              <a:t>can make a general statement about  optimal routes without regard </a:t>
            </a:r>
            <a:r>
              <a:rPr sz="3264" dirty="0">
                <a:latin typeface="Times New Roman"/>
                <a:cs typeface="Times New Roman"/>
              </a:rPr>
              <a:t>to </a:t>
            </a:r>
            <a:r>
              <a:rPr sz="3264" spc="-5" dirty="0">
                <a:latin typeface="Times New Roman"/>
                <a:cs typeface="Times New Roman"/>
              </a:rPr>
              <a:t>network  topology or</a:t>
            </a:r>
            <a:r>
              <a:rPr sz="3264" dirty="0">
                <a:latin typeface="Times New Roman"/>
                <a:cs typeface="Times New Roman"/>
              </a:rPr>
              <a:t> </a:t>
            </a:r>
            <a:r>
              <a:rPr sz="3264" spc="-5" dirty="0">
                <a:latin typeface="Times New Roman"/>
                <a:cs typeface="Times New Roman"/>
              </a:rPr>
              <a:t>traffic.</a:t>
            </a:r>
            <a:endParaRPr sz="3264">
              <a:latin typeface="Times New Roman"/>
              <a:cs typeface="Times New Roman"/>
            </a:endParaRPr>
          </a:p>
          <a:p>
            <a:pPr marL="65067" marR="510175" indent="-54127">
              <a:lnSpc>
                <a:spcPts val="3527"/>
              </a:lnSpc>
              <a:spcBef>
                <a:spcPts val="780"/>
              </a:spcBef>
              <a:buClr>
                <a:srgbClr val="3232CC"/>
              </a:buClr>
              <a:buSzPct val="97222"/>
              <a:buChar char="•"/>
              <a:tabLst>
                <a:tab pos="157198" algn="l"/>
              </a:tabLst>
            </a:pPr>
            <a:r>
              <a:rPr sz="3264" spc="-5" dirty="0">
                <a:latin typeface="Times New Roman"/>
                <a:cs typeface="Times New Roman"/>
              </a:rPr>
              <a:t>This statement </a:t>
            </a:r>
            <a:r>
              <a:rPr sz="3264" dirty="0">
                <a:latin typeface="Times New Roman"/>
                <a:cs typeface="Times New Roman"/>
              </a:rPr>
              <a:t>is </a:t>
            </a:r>
            <a:r>
              <a:rPr sz="3264" spc="-5" dirty="0">
                <a:latin typeface="Times New Roman"/>
                <a:cs typeface="Times New Roman"/>
              </a:rPr>
              <a:t>known as </a:t>
            </a:r>
            <a:r>
              <a:rPr sz="3264" spc="-5" dirty="0">
                <a:solidFill>
                  <a:srgbClr val="FF3200"/>
                </a:solidFill>
                <a:latin typeface="Times New Roman"/>
                <a:cs typeface="Times New Roman"/>
              </a:rPr>
              <a:t>the optimality  principle.</a:t>
            </a:r>
            <a:endParaRPr sz="3264">
              <a:latin typeface="Times New Roman"/>
              <a:cs typeface="Times New Roman"/>
            </a:endParaRPr>
          </a:p>
          <a:p>
            <a:pPr marL="65067" marR="4607" indent="-54127">
              <a:lnSpc>
                <a:spcPts val="3527"/>
              </a:lnSpc>
              <a:spcBef>
                <a:spcPts val="765"/>
              </a:spcBef>
              <a:buClr>
                <a:srgbClr val="3232CC"/>
              </a:buClr>
              <a:buSzPct val="97222"/>
              <a:buChar char="•"/>
              <a:tabLst>
                <a:tab pos="157198" algn="l"/>
              </a:tabLst>
            </a:pPr>
            <a:r>
              <a:rPr sz="3264" spc="-5" dirty="0">
                <a:latin typeface="Times New Roman"/>
                <a:cs typeface="Times New Roman"/>
              </a:rPr>
              <a:t>It states that if router </a:t>
            </a:r>
            <a:r>
              <a:rPr sz="3264" spc="-5" dirty="0">
                <a:solidFill>
                  <a:srgbClr val="FF3200"/>
                </a:solidFill>
                <a:latin typeface="Times New Roman"/>
                <a:cs typeface="Times New Roman"/>
              </a:rPr>
              <a:t>J </a:t>
            </a:r>
            <a:r>
              <a:rPr sz="3264" dirty="0">
                <a:latin typeface="Times New Roman"/>
                <a:cs typeface="Times New Roman"/>
              </a:rPr>
              <a:t>is </a:t>
            </a:r>
            <a:r>
              <a:rPr sz="3264" spc="-5" dirty="0">
                <a:latin typeface="Times New Roman"/>
                <a:cs typeface="Times New Roman"/>
              </a:rPr>
              <a:t>on the optimal path  from router </a:t>
            </a:r>
            <a:r>
              <a:rPr sz="3264" spc="-5" dirty="0">
                <a:solidFill>
                  <a:srgbClr val="FF3200"/>
                </a:solidFill>
                <a:latin typeface="Times New Roman"/>
                <a:cs typeface="Times New Roman"/>
              </a:rPr>
              <a:t>I </a:t>
            </a:r>
            <a:r>
              <a:rPr sz="3264" spc="-5" dirty="0">
                <a:latin typeface="Times New Roman"/>
                <a:cs typeface="Times New Roman"/>
              </a:rPr>
              <a:t>to router </a:t>
            </a:r>
            <a:r>
              <a:rPr sz="3264" dirty="0">
                <a:solidFill>
                  <a:srgbClr val="FF3200"/>
                </a:solidFill>
                <a:latin typeface="Times New Roman"/>
                <a:cs typeface="Times New Roman"/>
              </a:rPr>
              <a:t>K</a:t>
            </a:r>
            <a:r>
              <a:rPr sz="3264" dirty="0">
                <a:latin typeface="Times New Roman"/>
                <a:cs typeface="Times New Roman"/>
              </a:rPr>
              <a:t>, </a:t>
            </a:r>
            <a:r>
              <a:rPr sz="3264" spc="-5" dirty="0">
                <a:latin typeface="Times New Roman"/>
                <a:cs typeface="Times New Roman"/>
              </a:rPr>
              <a:t>then the optimal  path </a:t>
            </a:r>
            <a:r>
              <a:rPr sz="3264" dirty="0">
                <a:latin typeface="Times New Roman"/>
                <a:cs typeface="Times New Roman"/>
              </a:rPr>
              <a:t>from </a:t>
            </a:r>
            <a:r>
              <a:rPr sz="3264" spc="-5" dirty="0">
                <a:solidFill>
                  <a:srgbClr val="FF3200"/>
                </a:solidFill>
                <a:latin typeface="Times New Roman"/>
                <a:cs typeface="Times New Roman"/>
              </a:rPr>
              <a:t>J </a:t>
            </a:r>
            <a:r>
              <a:rPr sz="3264" spc="-5" dirty="0">
                <a:latin typeface="Times New Roman"/>
                <a:cs typeface="Times New Roman"/>
              </a:rPr>
              <a:t>to </a:t>
            </a:r>
            <a:r>
              <a:rPr sz="3264" spc="-5" dirty="0">
                <a:solidFill>
                  <a:srgbClr val="FF3200"/>
                </a:solidFill>
                <a:latin typeface="Times New Roman"/>
                <a:cs typeface="Times New Roman"/>
              </a:rPr>
              <a:t>K </a:t>
            </a:r>
            <a:r>
              <a:rPr sz="3264" spc="-5" dirty="0">
                <a:latin typeface="Times New Roman"/>
                <a:cs typeface="Times New Roman"/>
              </a:rPr>
              <a:t>also falls along the </a:t>
            </a:r>
            <a:r>
              <a:rPr sz="3264" dirty="0">
                <a:latin typeface="Times New Roman"/>
                <a:cs typeface="Times New Roman"/>
              </a:rPr>
              <a:t>same  </a:t>
            </a:r>
            <a:r>
              <a:rPr sz="3264" spc="-5" dirty="0">
                <a:latin typeface="Times New Roman"/>
                <a:cs typeface="Times New Roman"/>
              </a:rPr>
              <a:t>route.</a:t>
            </a:r>
            <a:endParaRPr sz="3264">
              <a:latin typeface="Times New Roman"/>
              <a:cs typeface="Times New Roman"/>
            </a:endParaRPr>
          </a:p>
        </p:txBody>
      </p:sp>
    </p:spTree>
    <p:extLst>
      <p:ext uri="{BB962C8B-B14F-4D97-AF65-F5344CB8AC3E}">
        <p14:creationId xmlns:p14="http://schemas.microsoft.com/office/powerpoint/2010/main" val="12012844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4294967295"/>
          </p:nvPr>
        </p:nvSpPr>
        <p:spPr>
          <a:xfrm>
            <a:off x="1247607" y="0"/>
            <a:ext cx="0" cy="577081"/>
          </a:xfrm>
          <a:prstGeom prst="rect">
            <a:avLst/>
          </a:prstGeom>
        </p:spPr>
        <p:txBody>
          <a:bodyPr vert="horz" wrap="square" lIns="0" tIns="0" rIns="0" bIns="0" rtlCol="0">
            <a:spAutoFit/>
          </a:bodyPr>
          <a:lstStyle/>
          <a:p>
            <a:pPr marL="34549">
              <a:lnSpc>
                <a:spcPts val="1478"/>
              </a:lnSpc>
            </a:pPr>
            <a:fld id="{81D60167-4931-47E6-BA6A-407CBD079E47}" type="slidenum">
              <a:rPr dirty="0"/>
              <a:pPr marL="34549">
                <a:lnSpc>
                  <a:spcPts val="1478"/>
                </a:lnSpc>
              </a:pPr>
              <a:t>23</a:t>
            </a:fld>
            <a:endParaRPr dirty="0"/>
          </a:p>
        </p:txBody>
      </p:sp>
      <p:sp>
        <p:nvSpPr>
          <p:cNvPr id="2" name="object 2"/>
          <p:cNvSpPr txBox="1">
            <a:spLocks noGrp="1"/>
          </p:cNvSpPr>
          <p:nvPr>
            <p:ph type="title"/>
          </p:nvPr>
        </p:nvSpPr>
        <p:spPr>
          <a:xfrm>
            <a:off x="1861814" y="552786"/>
            <a:ext cx="7795467" cy="1765141"/>
          </a:xfrm>
          <a:prstGeom prst="rect">
            <a:avLst/>
          </a:prstGeom>
        </p:spPr>
        <p:txBody>
          <a:bodyPr vert="horz" wrap="square" lIns="0" tIns="102150" rIns="0" bIns="0" rtlCol="0" anchor="t">
            <a:spAutoFit/>
          </a:bodyPr>
          <a:lstStyle/>
          <a:p>
            <a:pPr marL="195778" marR="4607" indent="-65067">
              <a:spcBef>
                <a:spcPts val="86"/>
              </a:spcBef>
            </a:pPr>
            <a:r>
              <a:rPr spc="-5" dirty="0"/>
              <a:t>5.2 Routing Algorithms </a:t>
            </a:r>
            <a:r>
              <a:rPr dirty="0"/>
              <a:t>(11) </a:t>
            </a:r>
            <a:r>
              <a:rPr dirty="0">
                <a:solidFill>
                  <a:srgbClr val="00CC99"/>
                </a:solidFill>
              </a:rPr>
              <a:t> </a:t>
            </a:r>
            <a:r>
              <a:rPr spc="-5" dirty="0">
                <a:solidFill>
                  <a:srgbClr val="00CC99"/>
                </a:solidFill>
              </a:rPr>
              <a:t>The Optimality Principle</a:t>
            </a:r>
            <a:r>
              <a:rPr spc="5" dirty="0">
                <a:solidFill>
                  <a:srgbClr val="00CC99"/>
                </a:solidFill>
              </a:rPr>
              <a:t> </a:t>
            </a:r>
            <a:r>
              <a:rPr spc="-5" dirty="0">
                <a:solidFill>
                  <a:srgbClr val="00CC99"/>
                </a:solidFill>
              </a:rPr>
              <a:t>(2)</a:t>
            </a:r>
            <a:br>
              <a:rPr lang="en-IN" spc="-5" dirty="0">
                <a:solidFill>
                  <a:srgbClr val="00CC99"/>
                </a:solidFill>
              </a:rPr>
            </a:br>
            <a:endParaRPr spc="-5" dirty="0">
              <a:solidFill>
                <a:srgbClr val="00CC99"/>
              </a:solidFill>
            </a:endParaRPr>
          </a:p>
        </p:txBody>
      </p:sp>
      <p:sp>
        <p:nvSpPr>
          <p:cNvPr id="3" name="object 3"/>
          <p:cNvSpPr txBox="1"/>
          <p:nvPr/>
        </p:nvSpPr>
        <p:spPr>
          <a:xfrm>
            <a:off x="765111" y="2204961"/>
            <a:ext cx="9119905" cy="3732451"/>
          </a:xfrm>
          <a:prstGeom prst="rect">
            <a:avLst/>
          </a:prstGeom>
        </p:spPr>
        <p:txBody>
          <a:bodyPr vert="horz" wrap="square" lIns="0" tIns="10941" rIns="0" bIns="0" rtlCol="0">
            <a:spAutoFit/>
          </a:bodyPr>
          <a:lstStyle/>
          <a:p>
            <a:pPr marL="65067" marR="223993" indent="-54127">
              <a:lnSpc>
                <a:spcPct val="100099"/>
              </a:lnSpc>
              <a:spcBef>
                <a:spcPts val="86"/>
              </a:spcBef>
              <a:buClr>
                <a:srgbClr val="3232CC"/>
              </a:buClr>
              <a:buSzPct val="97222"/>
              <a:buChar char="•"/>
              <a:tabLst>
                <a:tab pos="157198" algn="l"/>
                <a:tab pos="4060669" algn="l"/>
              </a:tabLst>
            </a:pPr>
            <a:r>
              <a:rPr sz="3264" dirty="0">
                <a:latin typeface="Times New Roman"/>
                <a:cs typeface="Times New Roman"/>
              </a:rPr>
              <a:t>As </a:t>
            </a:r>
            <a:r>
              <a:rPr sz="3264" spc="-5" dirty="0">
                <a:latin typeface="Times New Roman"/>
                <a:cs typeface="Times New Roman"/>
              </a:rPr>
              <a:t>a direct consequence of the optimality  principle, </a:t>
            </a:r>
            <a:r>
              <a:rPr sz="3264" dirty="0">
                <a:latin typeface="Times New Roman"/>
                <a:cs typeface="Times New Roman"/>
              </a:rPr>
              <a:t>we can </a:t>
            </a:r>
            <a:r>
              <a:rPr sz="3264" spc="-5" dirty="0">
                <a:latin typeface="Times New Roman"/>
                <a:cs typeface="Times New Roman"/>
              </a:rPr>
              <a:t>see that the </a:t>
            </a:r>
            <a:r>
              <a:rPr sz="3264" dirty="0">
                <a:highlight>
                  <a:srgbClr val="FFFF00"/>
                </a:highlight>
                <a:latin typeface="Times New Roman"/>
                <a:cs typeface="Times New Roman"/>
              </a:rPr>
              <a:t>set </a:t>
            </a:r>
            <a:r>
              <a:rPr sz="3264" spc="-5" dirty="0">
                <a:highlight>
                  <a:srgbClr val="FFFF00"/>
                </a:highlight>
                <a:latin typeface="Times New Roman"/>
                <a:cs typeface="Times New Roman"/>
              </a:rPr>
              <a:t>of optimal  routes from</a:t>
            </a:r>
            <a:r>
              <a:rPr sz="3264" spc="32" dirty="0">
                <a:highlight>
                  <a:srgbClr val="FFFF00"/>
                </a:highlight>
                <a:latin typeface="Times New Roman"/>
                <a:cs typeface="Times New Roman"/>
              </a:rPr>
              <a:t> </a:t>
            </a:r>
            <a:r>
              <a:rPr sz="3264" spc="-5" dirty="0">
                <a:highlight>
                  <a:srgbClr val="FFFF00"/>
                </a:highlight>
                <a:latin typeface="Times New Roman"/>
                <a:cs typeface="Times New Roman"/>
              </a:rPr>
              <a:t>all</a:t>
            </a:r>
            <a:r>
              <a:rPr sz="3264" spc="14" dirty="0">
                <a:highlight>
                  <a:srgbClr val="FFFF00"/>
                </a:highlight>
                <a:latin typeface="Times New Roman"/>
                <a:cs typeface="Times New Roman"/>
              </a:rPr>
              <a:t> </a:t>
            </a:r>
            <a:r>
              <a:rPr sz="3264" spc="-5" dirty="0">
                <a:highlight>
                  <a:srgbClr val="FFFF00"/>
                </a:highlight>
                <a:latin typeface="Times New Roman"/>
                <a:cs typeface="Times New Roman"/>
              </a:rPr>
              <a:t>sources	</a:t>
            </a:r>
            <a:r>
              <a:rPr sz="3264" dirty="0">
                <a:highlight>
                  <a:srgbClr val="FFFF00"/>
                </a:highlight>
                <a:latin typeface="Times New Roman"/>
                <a:cs typeface="Times New Roman"/>
              </a:rPr>
              <a:t>to </a:t>
            </a:r>
            <a:r>
              <a:rPr sz="3264" spc="-5" dirty="0">
                <a:highlight>
                  <a:srgbClr val="FFFF00"/>
                </a:highlight>
                <a:latin typeface="Times New Roman"/>
                <a:cs typeface="Times New Roman"/>
              </a:rPr>
              <a:t>a </a:t>
            </a:r>
            <a:r>
              <a:rPr sz="3264" dirty="0">
                <a:highlight>
                  <a:srgbClr val="FFFF00"/>
                </a:highlight>
                <a:latin typeface="Times New Roman"/>
                <a:cs typeface="Times New Roman"/>
              </a:rPr>
              <a:t>given  </a:t>
            </a:r>
            <a:r>
              <a:rPr sz="3264" spc="-5" dirty="0">
                <a:highlight>
                  <a:srgbClr val="FFFF00"/>
                </a:highlight>
                <a:latin typeface="Times New Roman"/>
                <a:cs typeface="Times New Roman"/>
              </a:rPr>
              <a:t>destination form a tree rooted at the  destination</a:t>
            </a:r>
            <a:r>
              <a:rPr sz="3264" spc="-5" dirty="0">
                <a:latin typeface="Times New Roman"/>
                <a:cs typeface="Times New Roman"/>
              </a:rPr>
              <a:t>.</a:t>
            </a:r>
            <a:endParaRPr sz="3264" dirty="0">
              <a:latin typeface="Times New Roman"/>
              <a:cs typeface="Times New Roman"/>
            </a:endParaRPr>
          </a:p>
          <a:p>
            <a:pPr marL="156622" indent="-145682">
              <a:spcBef>
                <a:spcPts val="784"/>
              </a:spcBef>
              <a:buClr>
                <a:srgbClr val="3232CC"/>
              </a:buClr>
              <a:buSzPct val="97222"/>
              <a:buChar char="•"/>
              <a:tabLst>
                <a:tab pos="157198" algn="l"/>
              </a:tabLst>
            </a:pPr>
            <a:r>
              <a:rPr sz="3264" spc="-5" dirty="0">
                <a:latin typeface="Times New Roman"/>
                <a:cs typeface="Times New Roman"/>
              </a:rPr>
              <a:t>Such a tree is called a </a:t>
            </a:r>
            <a:r>
              <a:rPr sz="3264" dirty="0">
                <a:solidFill>
                  <a:srgbClr val="FF3200"/>
                </a:solidFill>
                <a:latin typeface="Times New Roman"/>
                <a:cs typeface="Times New Roman"/>
              </a:rPr>
              <a:t>sink </a:t>
            </a:r>
            <a:r>
              <a:rPr sz="3264" spc="-5" dirty="0">
                <a:solidFill>
                  <a:srgbClr val="FF3200"/>
                </a:solidFill>
                <a:latin typeface="Times New Roman"/>
                <a:cs typeface="Times New Roman"/>
              </a:rPr>
              <a:t>tree</a:t>
            </a:r>
            <a:r>
              <a:rPr sz="3264" spc="-5" dirty="0">
                <a:latin typeface="Times New Roman"/>
                <a:cs typeface="Times New Roman"/>
              </a:rPr>
              <a:t>.</a:t>
            </a:r>
            <a:endParaRPr sz="3264" dirty="0">
              <a:latin typeface="Times New Roman"/>
              <a:cs typeface="Times New Roman"/>
            </a:endParaRPr>
          </a:p>
          <a:p>
            <a:pPr marL="65067" marR="4607" indent="-54127">
              <a:spcBef>
                <a:spcPts val="793"/>
              </a:spcBef>
              <a:buClr>
                <a:srgbClr val="3232CC"/>
              </a:buClr>
              <a:buSzPct val="97222"/>
              <a:buChar char="•"/>
              <a:tabLst>
                <a:tab pos="157198" algn="l"/>
              </a:tabLst>
            </a:pPr>
            <a:r>
              <a:rPr sz="3264" spc="-5" dirty="0">
                <a:solidFill>
                  <a:srgbClr val="FF3200"/>
                </a:solidFill>
                <a:latin typeface="Times New Roman"/>
                <a:cs typeface="Times New Roman"/>
              </a:rPr>
              <a:t>The </a:t>
            </a:r>
            <a:r>
              <a:rPr sz="3264" dirty="0">
                <a:solidFill>
                  <a:srgbClr val="FF3200"/>
                </a:solidFill>
                <a:latin typeface="Times New Roman"/>
                <a:cs typeface="Times New Roman"/>
              </a:rPr>
              <a:t>goal </a:t>
            </a:r>
            <a:r>
              <a:rPr sz="3264" spc="-5" dirty="0">
                <a:solidFill>
                  <a:srgbClr val="FF3200"/>
                </a:solidFill>
                <a:latin typeface="Times New Roman"/>
                <a:cs typeface="Times New Roman"/>
              </a:rPr>
              <a:t>of all routing algorithms </a:t>
            </a:r>
            <a:r>
              <a:rPr sz="3264" spc="-5" dirty="0">
                <a:latin typeface="Times New Roman"/>
                <a:cs typeface="Times New Roman"/>
              </a:rPr>
              <a:t>is to  discover and use the sink trees </a:t>
            </a:r>
            <a:r>
              <a:rPr sz="3264" dirty="0">
                <a:latin typeface="Times New Roman"/>
                <a:cs typeface="Times New Roman"/>
              </a:rPr>
              <a:t>for </a:t>
            </a:r>
            <a:r>
              <a:rPr sz="3264" spc="-5" dirty="0">
                <a:latin typeface="Times New Roman"/>
                <a:cs typeface="Times New Roman"/>
              </a:rPr>
              <a:t>all</a:t>
            </a:r>
            <a:r>
              <a:rPr sz="3264" spc="32" dirty="0">
                <a:latin typeface="Times New Roman"/>
                <a:cs typeface="Times New Roman"/>
              </a:rPr>
              <a:t> </a:t>
            </a:r>
            <a:r>
              <a:rPr sz="3264" spc="-5" dirty="0">
                <a:latin typeface="Times New Roman"/>
                <a:cs typeface="Times New Roman"/>
              </a:rPr>
              <a:t>routers</a:t>
            </a:r>
            <a:endParaRPr sz="3264" dirty="0">
              <a:latin typeface="Times New Roman"/>
              <a:cs typeface="Times New Roman"/>
            </a:endParaRPr>
          </a:p>
        </p:txBody>
      </p:sp>
    </p:spTree>
    <p:extLst>
      <p:ext uri="{BB962C8B-B14F-4D97-AF65-F5344CB8AC3E}">
        <p14:creationId xmlns:p14="http://schemas.microsoft.com/office/powerpoint/2010/main" val="7847179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F709D-96A6-40CE-8EE0-EF3D4FFCD65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D06FBA7-2EB1-4635-9A76-7CBEBB7224DF}"/>
              </a:ext>
            </a:extLst>
          </p:cNvPr>
          <p:cNvSpPr>
            <a:spLocks noGrp="1"/>
          </p:cNvSpPr>
          <p:nvPr>
            <p:ph idx="1"/>
          </p:nvPr>
        </p:nvSpPr>
        <p:spPr>
          <a:xfrm>
            <a:off x="838200" y="289249"/>
            <a:ext cx="10515600" cy="5887714"/>
          </a:xfrm>
        </p:spPr>
        <p:txBody>
          <a:bodyPr>
            <a:normAutofit lnSpcReduction="10000"/>
          </a:bodyPr>
          <a:lstStyle/>
          <a:p>
            <a:pPr algn="just">
              <a:lnSpc>
                <a:spcPct val="100000"/>
              </a:lnSpc>
            </a:pPr>
            <a:r>
              <a:rPr lang="en-US" b="0" i="0" dirty="0">
                <a:solidFill>
                  <a:srgbClr val="000000"/>
                </a:solidFill>
                <a:effectLst/>
                <a:latin typeface="Arial" panose="020B0604020202020204" pitchFamily="34" charset="0"/>
              </a:rPr>
              <a:t>A sink tree may not be unique. </a:t>
            </a:r>
          </a:p>
          <a:p>
            <a:pPr algn="just">
              <a:lnSpc>
                <a:spcPct val="100000"/>
              </a:lnSpc>
            </a:pPr>
            <a:endParaRPr lang="en-US" b="0" i="0" dirty="0">
              <a:solidFill>
                <a:srgbClr val="000000"/>
              </a:solidFill>
              <a:effectLst/>
              <a:latin typeface="Arial" panose="020B0604020202020204" pitchFamily="34" charset="0"/>
            </a:endParaRPr>
          </a:p>
          <a:p>
            <a:pPr algn="just">
              <a:lnSpc>
                <a:spcPct val="100000"/>
              </a:lnSpc>
            </a:pPr>
            <a:r>
              <a:rPr lang="en-US" b="0" i="0" dirty="0">
                <a:solidFill>
                  <a:srgbClr val="000000"/>
                </a:solidFill>
                <a:effectLst/>
                <a:latin typeface="Arial" panose="020B0604020202020204" pitchFamily="34" charset="0"/>
              </a:rPr>
              <a:t>There can exist more than one sink trees having same path length. The objective of routing algorithms is to find the sink trees for all nodes in the network.</a:t>
            </a:r>
          </a:p>
          <a:p>
            <a:pPr algn="just">
              <a:lnSpc>
                <a:spcPct val="100000"/>
              </a:lnSpc>
            </a:pPr>
            <a:endParaRPr lang="en-US" b="0" i="0" dirty="0">
              <a:solidFill>
                <a:srgbClr val="000000"/>
              </a:solidFill>
              <a:effectLst/>
              <a:latin typeface="Arial" panose="020B0604020202020204" pitchFamily="34" charset="0"/>
            </a:endParaRPr>
          </a:p>
          <a:p>
            <a:pPr algn="just">
              <a:lnSpc>
                <a:spcPct val="100000"/>
              </a:lnSpc>
            </a:pPr>
            <a:r>
              <a:rPr lang="en-US" b="0" i="0" dirty="0">
                <a:solidFill>
                  <a:srgbClr val="000000"/>
                </a:solidFill>
                <a:effectLst/>
                <a:latin typeface="Arial" panose="020B0604020202020204" pitchFamily="34" charset="0"/>
              </a:rPr>
              <a:t> Since, links and nodes may go down and revive during data transmission, the alternative sink trees and the paths are also made available to the nodes.</a:t>
            </a:r>
          </a:p>
          <a:p>
            <a:pPr algn="just">
              <a:lnSpc>
                <a:spcPct val="100000"/>
              </a:lnSpc>
            </a:pPr>
            <a:endParaRPr lang="en-US" b="0" i="0" dirty="0">
              <a:solidFill>
                <a:srgbClr val="000000"/>
              </a:solidFill>
              <a:effectLst/>
              <a:latin typeface="Arial" panose="020B0604020202020204" pitchFamily="34" charset="0"/>
            </a:endParaRPr>
          </a:p>
          <a:p>
            <a:pPr algn="just">
              <a:lnSpc>
                <a:spcPct val="100000"/>
              </a:lnSpc>
            </a:pPr>
            <a:r>
              <a:rPr lang="en-US" b="0" i="0" dirty="0">
                <a:solidFill>
                  <a:srgbClr val="000000"/>
                </a:solidFill>
                <a:effectLst/>
                <a:latin typeface="Arial" panose="020B0604020202020204" pitchFamily="34" charset="0"/>
              </a:rPr>
              <a:t>Being a tree, </a:t>
            </a:r>
            <a:r>
              <a:rPr lang="en-US" b="0" i="0" dirty="0">
                <a:solidFill>
                  <a:srgbClr val="000000"/>
                </a:solidFill>
                <a:effectLst/>
                <a:highlight>
                  <a:srgbClr val="FFFF00"/>
                </a:highlight>
                <a:latin typeface="Arial" panose="020B0604020202020204" pitchFamily="34" charset="0"/>
              </a:rPr>
              <a:t>a sink tree does not contain any loops or cycles. </a:t>
            </a:r>
            <a:r>
              <a:rPr lang="en-US" b="0" i="0" dirty="0">
                <a:solidFill>
                  <a:srgbClr val="000000"/>
                </a:solidFill>
                <a:effectLst/>
                <a:latin typeface="Arial" panose="020B0604020202020204" pitchFamily="34" charset="0"/>
              </a:rPr>
              <a:t>So each packet can be delivered within a finite number of hops. Also, a packet will not be infinitely rotated within a subnet.</a:t>
            </a:r>
          </a:p>
          <a:p>
            <a:endParaRPr lang="en-IN" dirty="0"/>
          </a:p>
        </p:txBody>
      </p:sp>
    </p:spTree>
    <p:extLst>
      <p:ext uri="{BB962C8B-B14F-4D97-AF65-F5344CB8AC3E}">
        <p14:creationId xmlns:p14="http://schemas.microsoft.com/office/powerpoint/2010/main" val="8521206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7334" y="609600"/>
            <a:ext cx="8596668" cy="1255798"/>
          </a:xfrm>
          <a:prstGeom prst="rect">
            <a:avLst/>
          </a:prstGeom>
        </p:spPr>
        <p:txBody>
          <a:bodyPr vert="horz" wrap="square" lIns="0" tIns="146373" rIns="0" bIns="0" rtlCol="0" anchor="t">
            <a:spAutoFit/>
          </a:bodyPr>
          <a:lstStyle/>
          <a:p>
            <a:pPr marL="195778" marR="4607" indent="-65067">
              <a:spcBef>
                <a:spcPts val="86"/>
              </a:spcBef>
            </a:pPr>
            <a:r>
              <a:rPr spc="-5" dirty="0"/>
              <a:t>5.2 Routing Algorithms </a:t>
            </a:r>
            <a:r>
              <a:rPr dirty="0"/>
              <a:t>(12) </a:t>
            </a:r>
            <a:r>
              <a:rPr dirty="0">
                <a:solidFill>
                  <a:srgbClr val="00CC99"/>
                </a:solidFill>
              </a:rPr>
              <a:t> </a:t>
            </a:r>
            <a:r>
              <a:rPr spc="-5" dirty="0">
                <a:solidFill>
                  <a:srgbClr val="00CC99"/>
                </a:solidFill>
              </a:rPr>
              <a:t>The Optimality Principle</a:t>
            </a:r>
            <a:r>
              <a:rPr spc="5" dirty="0">
                <a:solidFill>
                  <a:srgbClr val="00CC99"/>
                </a:solidFill>
              </a:rPr>
              <a:t> </a:t>
            </a:r>
            <a:r>
              <a:rPr spc="-5" dirty="0">
                <a:solidFill>
                  <a:srgbClr val="00CC99"/>
                </a:solidFill>
              </a:rPr>
              <a:t>(3)</a:t>
            </a:r>
          </a:p>
        </p:txBody>
      </p:sp>
      <p:sp>
        <p:nvSpPr>
          <p:cNvPr id="3" name="object 3"/>
          <p:cNvSpPr txBox="1"/>
          <p:nvPr/>
        </p:nvSpPr>
        <p:spPr>
          <a:xfrm>
            <a:off x="3899135" y="5492847"/>
            <a:ext cx="4643402" cy="346464"/>
          </a:xfrm>
          <a:prstGeom prst="rect">
            <a:avLst/>
          </a:prstGeom>
        </p:spPr>
        <p:txBody>
          <a:bodyPr vert="horz" wrap="square" lIns="0" tIns="11516" rIns="0" bIns="0" rtlCol="0">
            <a:spAutoFit/>
          </a:bodyPr>
          <a:lstStyle/>
          <a:p>
            <a:pPr marL="11516">
              <a:spcBef>
                <a:spcPts val="91"/>
              </a:spcBef>
              <a:tabLst>
                <a:tab pos="1585227" algn="l"/>
              </a:tabLst>
            </a:pPr>
            <a:r>
              <a:rPr sz="2176" dirty="0">
                <a:solidFill>
                  <a:srgbClr val="3232CC"/>
                </a:solidFill>
                <a:latin typeface="Times New Roman"/>
                <a:cs typeface="Times New Roman"/>
              </a:rPr>
              <a:t>(a)</a:t>
            </a:r>
            <a:r>
              <a:rPr sz="2176" spc="5" dirty="0">
                <a:solidFill>
                  <a:srgbClr val="3232CC"/>
                </a:solidFill>
                <a:latin typeface="Times New Roman"/>
                <a:cs typeface="Times New Roman"/>
              </a:rPr>
              <a:t> </a:t>
            </a:r>
            <a:r>
              <a:rPr sz="2176" spc="-5" dirty="0">
                <a:latin typeface="Times New Roman"/>
                <a:cs typeface="Times New Roman"/>
              </a:rPr>
              <a:t>A</a:t>
            </a:r>
            <a:r>
              <a:rPr sz="2176" dirty="0">
                <a:latin typeface="Times New Roman"/>
                <a:cs typeface="Times New Roman"/>
              </a:rPr>
              <a:t> </a:t>
            </a:r>
            <a:r>
              <a:rPr sz="2176" spc="-5" dirty="0">
                <a:latin typeface="Times New Roman"/>
                <a:cs typeface="Times New Roman"/>
              </a:rPr>
              <a:t>subnet.	</a:t>
            </a:r>
            <a:r>
              <a:rPr sz="2176" spc="-5" dirty="0">
                <a:solidFill>
                  <a:srgbClr val="3232CC"/>
                </a:solidFill>
                <a:latin typeface="Times New Roman"/>
                <a:cs typeface="Times New Roman"/>
              </a:rPr>
              <a:t>(b) </a:t>
            </a:r>
            <a:r>
              <a:rPr sz="2176" spc="-5" dirty="0">
                <a:latin typeface="Times New Roman"/>
                <a:cs typeface="Times New Roman"/>
              </a:rPr>
              <a:t>A </a:t>
            </a:r>
            <a:r>
              <a:rPr sz="2176" dirty="0">
                <a:latin typeface="Times New Roman"/>
                <a:cs typeface="Times New Roman"/>
              </a:rPr>
              <a:t>sink </a:t>
            </a:r>
            <a:r>
              <a:rPr sz="2176" spc="-5" dirty="0">
                <a:latin typeface="Times New Roman"/>
                <a:cs typeface="Times New Roman"/>
              </a:rPr>
              <a:t>tree for router</a:t>
            </a:r>
            <a:r>
              <a:rPr sz="2176" spc="-32" dirty="0">
                <a:latin typeface="Times New Roman"/>
                <a:cs typeface="Times New Roman"/>
              </a:rPr>
              <a:t> </a:t>
            </a:r>
            <a:r>
              <a:rPr sz="2176" spc="-5" dirty="0">
                <a:latin typeface="Times New Roman"/>
                <a:cs typeface="Times New Roman"/>
              </a:rPr>
              <a:t>B.</a:t>
            </a:r>
            <a:endParaRPr sz="2176">
              <a:latin typeface="Times New Roman"/>
              <a:cs typeface="Times New Roman"/>
            </a:endParaRPr>
          </a:p>
        </p:txBody>
      </p:sp>
      <p:sp>
        <p:nvSpPr>
          <p:cNvPr id="4" name="object 4"/>
          <p:cNvSpPr/>
          <p:nvPr/>
        </p:nvSpPr>
        <p:spPr>
          <a:xfrm>
            <a:off x="2940514" y="2057744"/>
            <a:ext cx="6557423" cy="2634025"/>
          </a:xfrm>
          <a:prstGeom prst="rect">
            <a:avLst/>
          </a:prstGeom>
          <a:blipFill>
            <a:blip r:embed="rId2" cstate="print"/>
            <a:stretch>
              <a:fillRect/>
            </a:stretch>
          </a:blipFill>
        </p:spPr>
        <p:txBody>
          <a:bodyPr wrap="square" lIns="0" tIns="0" rIns="0" bIns="0" rtlCol="0"/>
          <a:lstStyle/>
          <a:p>
            <a:endParaRPr sz="1632"/>
          </a:p>
        </p:txBody>
      </p:sp>
      <p:sp>
        <p:nvSpPr>
          <p:cNvPr id="6" name="object 6"/>
          <p:cNvSpPr txBox="1">
            <a:spLocks noGrp="1"/>
          </p:cNvSpPr>
          <p:nvPr>
            <p:ph type="sldNum" sz="quarter" idx="4294967295"/>
          </p:nvPr>
        </p:nvSpPr>
        <p:spPr>
          <a:xfrm>
            <a:off x="1247607" y="0"/>
            <a:ext cx="0" cy="577081"/>
          </a:xfrm>
          <a:prstGeom prst="rect">
            <a:avLst/>
          </a:prstGeom>
        </p:spPr>
        <p:txBody>
          <a:bodyPr vert="horz" wrap="square" lIns="0" tIns="0" rIns="0" bIns="0" rtlCol="0">
            <a:spAutoFit/>
          </a:bodyPr>
          <a:lstStyle/>
          <a:p>
            <a:pPr marL="34549">
              <a:lnSpc>
                <a:spcPts val="1478"/>
              </a:lnSpc>
            </a:pPr>
            <a:fld id="{81D60167-4931-47E6-BA6A-407CBD079E47}" type="slidenum">
              <a:rPr dirty="0"/>
              <a:pPr marL="34549">
                <a:lnSpc>
                  <a:spcPts val="1478"/>
                </a:lnSpc>
              </a:pPr>
              <a:t>25</a:t>
            </a:fld>
            <a:endParaRPr dirty="0"/>
          </a:p>
        </p:txBody>
      </p:sp>
    </p:spTree>
    <p:extLst>
      <p:ext uri="{BB962C8B-B14F-4D97-AF65-F5344CB8AC3E}">
        <p14:creationId xmlns:p14="http://schemas.microsoft.com/office/powerpoint/2010/main" val="882606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2F2B5-4708-48F5-8B6B-8130281C99B1}"/>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AB071C9D-ADC3-4879-8140-53BAC89B449C}"/>
              </a:ext>
            </a:extLst>
          </p:cNvPr>
          <p:cNvPicPr>
            <a:picLocks noGrp="1" noChangeAspect="1"/>
          </p:cNvPicPr>
          <p:nvPr>
            <p:ph idx="1"/>
          </p:nvPr>
        </p:nvPicPr>
        <p:blipFill>
          <a:blip r:embed="rId2"/>
          <a:stretch>
            <a:fillRect/>
          </a:stretch>
        </p:blipFill>
        <p:spPr>
          <a:xfrm>
            <a:off x="4053790" y="0"/>
            <a:ext cx="4084419" cy="7138752"/>
          </a:xfrm>
        </p:spPr>
      </p:pic>
    </p:spTree>
    <p:extLst>
      <p:ext uri="{BB962C8B-B14F-4D97-AF65-F5344CB8AC3E}">
        <p14:creationId xmlns:p14="http://schemas.microsoft.com/office/powerpoint/2010/main" val="366051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09410-1AE3-44EE-820F-07812B81B66C}"/>
              </a:ext>
            </a:extLst>
          </p:cNvPr>
          <p:cNvSpPr>
            <a:spLocks noGrp="1"/>
          </p:cNvSpPr>
          <p:nvPr>
            <p:ph type="title"/>
          </p:nvPr>
        </p:nvSpPr>
        <p:spPr/>
        <p:txBody>
          <a:bodyPr/>
          <a:lstStyle/>
          <a:p>
            <a:endParaRPr lang="en-IN"/>
          </a:p>
        </p:txBody>
      </p:sp>
      <p:pic>
        <p:nvPicPr>
          <p:cNvPr id="1026" name="Picture 2">
            <a:extLst>
              <a:ext uri="{FF2B5EF4-FFF2-40B4-BE49-F238E27FC236}">
                <a16:creationId xmlns:a16="http://schemas.microsoft.com/office/drawing/2014/main" id="{FB8A1474-84CF-4175-B2B1-B2538E0E38F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11356" y="618756"/>
            <a:ext cx="7077172" cy="6158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67988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5E87A-4FA9-40AD-85EB-803305509B29}"/>
              </a:ext>
            </a:extLst>
          </p:cNvPr>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214DA66E-76FF-42F8-B640-3F4877DC74E8}"/>
              </a:ext>
            </a:extLst>
          </p:cNvPr>
          <p:cNvPicPr>
            <a:picLocks noGrp="1" noChangeAspect="1"/>
          </p:cNvPicPr>
          <p:nvPr>
            <p:ph idx="1"/>
          </p:nvPr>
        </p:nvPicPr>
        <p:blipFill>
          <a:blip r:embed="rId2"/>
          <a:stretch>
            <a:fillRect/>
          </a:stretch>
        </p:blipFill>
        <p:spPr>
          <a:xfrm>
            <a:off x="748822" y="609600"/>
            <a:ext cx="10046696" cy="5535680"/>
          </a:xfrm>
        </p:spPr>
      </p:pic>
      <p:sp>
        <p:nvSpPr>
          <p:cNvPr id="4" name="Footer Placeholder 3">
            <a:extLst>
              <a:ext uri="{FF2B5EF4-FFF2-40B4-BE49-F238E27FC236}">
                <a16:creationId xmlns:a16="http://schemas.microsoft.com/office/drawing/2014/main" id="{4A47DC09-1E67-4476-B67F-165AFD929886}"/>
              </a:ext>
            </a:extLst>
          </p:cNvPr>
          <p:cNvSpPr>
            <a:spLocks noGrp="1"/>
          </p:cNvSpPr>
          <p:nvPr>
            <p:ph type="ftr" sz="quarter" idx="11"/>
          </p:nvPr>
        </p:nvSpPr>
        <p:spPr/>
        <p:txBody>
          <a:bodyPr/>
          <a:lstStyle/>
          <a:p>
            <a:r>
              <a:rPr lang="en-US"/>
              <a:t>COMPUTER NETWORKS - 19CS3602</a:t>
            </a:r>
            <a:endParaRPr lang="en-US" dirty="0"/>
          </a:p>
        </p:txBody>
      </p:sp>
    </p:spTree>
    <p:extLst>
      <p:ext uri="{BB962C8B-B14F-4D97-AF65-F5344CB8AC3E}">
        <p14:creationId xmlns:p14="http://schemas.microsoft.com/office/powerpoint/2010/main" val="2581908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4294967295"/>
          </p:nvPr>
        </p:nvSpPr>
        <p:spPr>
          <a:xfrm>
            <a:off x="1247607" y="0"/>
            <a:ext cx="0" cy="577081"/>
          </a:xfrm>
          <a:prstGeom prst="rect">
            <a:avLst/>
          </a:prstGeom>
        </p:spPr>
        <p:txBody>
          <a:bodyPr vert="horz" wrap="square" lIns="0" tIns="0" rIns="0" bIns="0" rtlCol="0">
            <a:spAutoFit/>
          </a:bodyPr>
          <a:lstStyle/>
          <a:p>
            <a:pPr marL="34549">
              <a:lnSpc>
                <a:spcPts val="1478"/>
              </a:lnSpc>
            </a:pPr>
            <a:fld id="{81D60167-4931-47E6-BA6A-407CBD079E47}" type="slidenum">
              <a:rPr dirty="0"/>
              <a:pPr marL="34549">
                <a:lnSpc>
                  <a:spcPts val="1478"/>
                </a:lnSpc>
              </a:pPr>
              <a:t>29</a:t>
            </a:fld>
            <a:endParaRPr dirty="0"/>
          </a:p>
        </p:txBody>
      </p:sp>
      <p:sp>
        <p:nvSpPr>
          <p:cNvPr id="2" name="object 2"/>
          <p:cNvSpPr txBox="1">
            <a:spLocks noGrp="1"/>
          </p:cNvSpPr>
          <p:nvPr>
            <p:ph type="title"/>
          </p:nvPr>
        </p:nvSpPr>
        <p:spPr>
          <a:xfrm>
            <a:off x="1861814" y="552786"/>
            <a:ext cx="7795467" cy="1211143"/>
          </a:xfrm>
          <a:prstGeom prst="rect">
            <a:avLst/>
          </a:prstGeom>
        </p:spPr>
        <p:txBody>
          <a:bodyPr vert="horz" wrap="square" lIns="0" tIns="102150" rIns="0" bIns="0" rtlCol="0" anchor="t">
            <a:spAutoFit/>
          </a:bodyPr>
          <a:lstStyle/>
          <a:p>
            <a:pPr marL="476201" marR="4607" indent="-345491">
              <a:spcBef>
                <a:spcPts val="86"/>
              </a:spcBef>
            </a:pPr>
            <a:r>
              <a:rPr spc="-5" dirty="0"/>
              <a:t>5.2 Routing Algorithms </a:t>
            </a:r>
            <a:r>
              <a:rPr dirty="0"/>
              <a:t>(13) </a:t>
            </a:r>
            <a:r>
              <a:rPr dirty="0">
                <a:solidFill>
                  <a:srgbClr val="00CC99"/>
                </a:solidFill>
              </a:rPr>
              <a:t> </a:t>
            </a:r>
            <a:r>
              <a:rPr spc="-5" dirty="0">
                <a:solidFill>
                  <a:srgbClr val="00CC99"/>
                </a:solidFill>
              </a:rPr>
              <a:t>Shortest Path Routing (1)</a:t>
            </a:r>
          </a:p>
        </p:txBody>
      </p:sp>
      <p:sp>
        <p:nvSpPr>
          <p:cNvPr id="3" name="object 3"/>
          <p:cNvSpPr txBox="1"/>
          <p:nvPr/>
        </p:nvSpPr>
        <p:spPr>
          <a:xfrm>
            <a:off x="1017036" y="2120986"/>
            <a:ext cx="8861409" cy="3629277"/>
          </a:xfrm>
          <a:prstGeom prst="rect">
            <a:avLst/>
          </a:prstGeom>
        </p:spPr>
        <p:txBody>
          <a:bodyPr vert="horz" wrap="square" lIns="0" tIns="10365" rIns="0" bIns="0" rtlCol="0">
            <a:spAutoFit/>
          </a:bodyPr>
          <a:lstStyle/>
          <a:p>
            <a:pPr marL="65067" marR="4607" indent="-54127">
              <a:lnSpc>
                <a:spcPct val="100200"/>
              </a:lnSpc>
              <a:spcBef>
                <a:spcPts val="82"/>
              </a:spcBef>
              <a:buClr>
                <a:srgbClr val="3232CC"/>
              </a:buClr>
              <a:buSzPct val="97222"/>
              <a:buChar char="•"/>
              <a:tabLst>
                <a:tab pos="157198" algn="l"/>
              </a:tabLst>
            </a:pPr>
            <a:r>
              <a:rPr sz="3264" spc="-5" dirty="0">
                <a:latin typeface="Times New Roman"/>
                <a:cs typeface="Times New Roman"/>
              </a:rPr>
              <a:t>The </a:t>
            </a:r>
            <a:r>
              <a:rPr sz="3264" dirty="0">
                <a:latin typeface="Times New Roman"/>
                <a:cs typeface="Times New Roman"/>
              </a:rPr>
              <a:t>idea </a:t>
            </a:r>
            <a:r>
              <a:rPr sz="3264" spc="-5" dirty="0">
                <a:latin typeface="Times New Roman"/>
                <a:cs typeface="Times New Roman"/>
              </a:rPr>
              <a:t>is to </a:t>
            </a:r>
            <a:r>
              <a:rPr sz="3264" spc="-5" dirty="0">
                <a:highlight>
                  <a:srgbClr val="FFFF00"/>
                </a:highlight>
                <a:latin typeface="Times New Roman"/>
                <a:cs typeface="Times New Roman"/>
              </a:rPr>
              <a:t>build a </a:t>
            </a:r>
            <a:r>
              <a:rPr sz="3264" dirty="0">
                <a:highlight>
                  <a:srgbClr val="FFFF00"/>
                </a:highlight>
                <a:latin typeface="Times New Roman"/>
                <a:cs typeface="Times New Roman"/>
              </a:rPr>
              <a:t>graph </a:t>
            </a:r>
            <a:r>
              <a:rPr sz="3264" spc="-5" dirty="0">
                <a:highlight>
                  <a:srgbClr val="FFFF00"/>
                </a:highlight>
                <a:latin typeface="Times New Roman"/>
                <a:cs typeface="Times New Roman"/>
              </a:rPr>
              <a:t>of </a:t>
            </a:r>
            <a:r>
              <a:rPr sz="3264" dirty="0">
                <a:highlight>
                  <a:srgbClr val="FFFF00"/>
                </a:highlight>
                <a:latin typeface="Times New Roman"/>
                <a:cs typeface="Times New Roman"/>
              </a:rPr>
              <a:t>the </a:t>
            </a:r>
            <a:r>
              <a:rPr sz="3264" spc="-5" dirty="0">
                <a:highlight>
                  <a:srgbClr val="FFFF00"/>
                </a:highlight>
                <a:latin typeface="Times New Roman"/>
                <a:cs typeface="Times New Roman"/>
              </a:rPr>
              <a:t>subnet,  </a:t>
            </a:r>
            <a:r>
              <a:rPr sz="3264" spc="-5" dirty="0">
                <a:latin typeface="Times New Roman"/>
                <a:cs typeface="Times New Roman"/>
              </a:rPr>
              <a:t>with each </a:t>
            </a:r>
            <a:r>
              <a:rPr sz="3264" spc="-5" dirty="0">
                <a:highlight>
                  <a:srgbClr val="FFFF00"/>
                </a:highlight>
                <a:latin typeface="Times New Roman"/>
                <a:cs typeface="Times New Roman"/>
              </a:rPr>
              <a:t>node </a:t>
            </a:r>
            <a:r>
              <a:rPr sz="3264" spc="-5" dirty="0">
                <a:latin typeface="Times New Roman"/>
                <a:cs typeface="Times New Roman"/>
              </a:rPr>
              <a:t>of the </a:t>
            </a:r>
            <a:r>
              <a:rPr sz="3264" dirty="0">
                <a:latin typeface="Times New Roman"/>
                <a:cs typeface="Times New Roman"/>
              </a:rPr>
              <a:t>graph </a:t>
            </a:r>
            <a:r>
              <a:rPr sz="3264" spc="-5" dirty="0">
                <a:latin typeface="Times New Roman"/>
                <a:cs typeface="Times New Roman"/>
              </a:rPr>
              <a:t>representing </a:t>
            </a:r>
            <a:r>
              <a:rPr sz="3264" spc="-5" dirty="0">
                <a:highlight>
                  <a:srgbClr val="FFFF00"/>
                </a:highlight>
                <a:latin typeface="Times New Roman"/>
                <a:cs typeface="Times New Roman"/>
              </a:rPr>
              <a:t>a  router </a:t>
            </a:r>
            <a:r>
              <a:rPr sz="3264" dirty="0">
                <a:latin typeface="Times New Roman"/>
                <a:cs typeface="Times New Roman"/>
              </a:rPr>
              <a:t>and </a:t>
            </a:r>
            <a:r>
              <a:rPr sz="3264" spc="-5" dirty="0">
                <a:latin typeface="Times New Roman"/>
                <a:cs typeface="Times New Roman"/>
              </a:rPr>
              <a:t>each </a:t>
            </a:r>
            <a:r>
              <a:rPr sz="3264" spc="-5" dirty="0">
                <a:highlight>
                  <a:srgbClr val="FFFF00"/>
                </a:highlight>
                <a:latin typeface="Times New Roman"/>
                <a:cs typeface="Times New Roman"/>
              </a:rPr>
              <a:t>arc of </a:t>
            </a:r>
            <a:r>
              <a:rPr sz="3264" dirty="0">
                <a:highlight>
                  <a:srgbClr val="FFFF00"/>
                </a:highlight>
                <a:latin typeface="Times New Roman"/>
                <a:cs typeface="Times New Roman"/>
              </a:rPr>
              <a:t>the </a:t>
            </a:r>
            <a:r>
              <a:rPr sz="3264" spc="-5" dirty="0">
                <a:highlight>
                  <a:srgbClr val="FFFF00"/>
                </a:highlight>
                <a:latin typeface="Times New Roman"/>
                <a:cs typeface="Times New Roman"/>
              </a:rPr>
              <a:t>graph </a:t>
            </a:r>
            <a:r>
              <a:rPr sz="3264" spc="-5" dirty="0">
                <a:latin typeface="Times New Roman"/>
                <a:cs typeface="Times New Roman"/>
              </a:rPr>
              <a:t>representing  a </a:t>
            </a:r>
            <a:r>
              <a:rPr sz="3264" spc="-5" dirty="0">
                <a:highlight>
                  <a:srgbClr val="FFFF00"/>
                </a:highlight>
                <a:latin typeface="Times New Roman"/>
                <a:cs typeface="Times New Roman"/>
              </a:rPr>
              <a:t>communication line </a:t>
            </a:r>
            <a:r>
              <a:rPr sz="3264" spc="-5" dirty="0">
                <a:latin typeface="Times New Roman"/>
                <a:cs typeface="Times New Roman"/>
              </a:rPr>
              <a:t>or</a:t>
            </a:r>
            <a:r>
              <a:rPr sz="3264" spc="9" dirty="0">
                <a:latin typeface="Times New Roman"/>
                <a:cs typeface="Times New Roman"/>
              </a:rPr>
              <a:t> </a:t>
            </a:r>
            <a:r>
              <a:rPr sz="3264" spc="-5" dirty="0">
                <a:latin typeface="Times New Roman"/>
                <a:cs typeface="Times New Roman"/>
              </a:rPr>
              <a:t>link.</a:t>
            </a:r>
            <a:endParaRPr sz="3264" dirty="0">
              <a:latin typeface="Times New Roman"/>
              <a:cs typeface="Times New Roman"/>
            </a:endParaRPr>
          </a:p>
          <a:p>
            <a:pPr marL="65067" marR="214779" indent="-54127">
              <a:lnSpc>
                <a:spcPct val="100099"/>
              </a:lnSpc>
              <a:spcBef>
                <a:spcPts val="780"/>
              </a:spcBef>
              <a:buClr>
                <a:srgbClr val="3232CC"/>
              </a:buClr>
              <a:buSzPct val="97222"/>
              <a:buChar char="•"/>
              <a:tabLst>
                <a:tab pos="157198" algn="l"/>
              </a:tabLst>
            </a:pPr>
            <a:r>
              <a:rPr sz="3264" spc="-5" dirty="0">
                <a:latin typeface="Times New Roman"/>
                <a:cs typeface="Times New Roman"/>
              </a:rPr>
              <a:t>To choose a </a:t>
            </a:r>
            <a:r>
              <a:rPr sz="3264" dirty="0">
                <a:latin typeface="Times New Roman"/>
                <a:cs typeface="Times New Roman"/>
              </a:rPr>
              <a:t>route </a:t>
            </a:r>
            <a:r>
              <a:rPr sz="3264" spc="-5" dirty="0">
                <a:latin typeface="Times New Roman"/>
                <a:cs typeface="Times New Roman"/>
              </a:rPr>
              <a:t>between a given pair of  routers, the algorithm </a:t>
            </a:r>
            <a:r>
              <a:rPr sz="3264" dirty="0">
                <a:latin typeface="Times New Roman"/>
                <a:cs typeface="Times New Roman"/>
              </a:rPr>
              <a:t>just </a:t>
            </a:r>
            <a:r>
              <a:rPr sz="3264" spc="-5" dirty="0">
                <a:latin typeface="Times New Roman"/>
                <a:cs typeface="Times New Roman"/>
              </a:rPr>
              <a:t>finds the </a:t>
            </a:r>
            <a:r>
              <a:rPr sz="3264" spc="-5" dirty="0">
                <a:solidFill>
                  <a:srgbClr val="FF3200"/>
                </a:solidFill>
                <a:latin typeface="Times New Roman"/>
                <a:cs typeface="Times New Roman"/>
              </a:rPr>
              <a:t>shortest  path </a:t>
            </a:r>
            <a:r>
              <a:rPr sz="3264" spc="-5" dirty="0">
                <a:latin typeface="Times New Roman"/>
                <a:cs typeface="Times New Roman"/>
              </a:rPr>
              <a:t>between them on </a:t>
            </a:r>
            <a:r>
              <a:rPr sz="3264" dirty="0">
                <a:latin typeface="Times New Roman"/>
                <a:cs typeface="Times New Roman"/>
              </a:rPr>
              <a:t>the </a:t>
            </a:r>
            <a:r>
              <a:rPr sz="3264" spc="-5" dirty="0">
                <a:latin typeface="Times New Roman"/>
                <a:cs typeface="Times New Roman"/>
              </a:rPr>
              <a:t>graph.</a:t>
            </a:r>
            <a:endParaRPr sz="3264" dirty="0">
              <a:latin typeface="Times New Roman"/>
              <a:cs typeface="Times New Roman"/>
            </a:endParaRPr>
          </a:p>
        </p:txBody>
      </p:sp>
    </p:spTree>
    <p:extLst>
      <p:ext uri="{BB962C8B-B14F-4D97-AF65-F5344CB8AC3E}">
        <p14:creationId xmlns:p14="http://schemas.microsoft.com/office/powerpoint/2010/main" val="724670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9E0B4-4A0A-4779-BB58-16D45FE5A608}"/>
              </a:ext>
            </a:extLst>
          </p:cNvPr>
          <p:cNvSpPr>
            <a:spLocks noGrp="1"/>
          </p:cNvSpPr>
          <p:nvPr>
            <p:ph type="ctrTitle"/>
          </p:nvPr>
        </p:nvSpPr>
        <p:spPr/>
        <p:txBody>
          <a:bodyPr/>
          <a:lstStyle/>
          <a:p>
            <a:r>
              <a:rPr lang="en-US" dirty="0"/>
              <a:t>Design issues in Network Layer</a:t>
            </a:r>
            <a:endParaRPr lang="en-IN" dirty="0"/>
          </a:p>
        </p:txBody>
      </p:sp>
      <p:sp>
        <p:nvSpPr>
          <p:cNvPr id="4" name="Footer Placeholder 3">
            <a:extLst>
              <a:ext uri="{FF2B5EF4-FFF2-40B4-BE49-F238E27FC236}">
                <a16:creationId xmlns:a16="http://schemas.microsoft.com/office/drawing/2014/main" id="{78B799DF-7EC3-4600-A683-676A1A017114}"/>
              </a:ext>
            </a:extLst>
          </p:cNvPr>
          <p:cNvSpPr>
            <a:spLocks noGrp="1"/>
          </p:cNvSpPr>
          <p:nvPr>
            <p:ph type="ftr" sz="quarter" idx="11"/>
          </p:nvPr>
        </p:nvSpPr>
        <p:spPr>
          <a:xfrm>
            <a:off x="829734" y="274320"/>
            <a:ext cx="6297612" cy="365125"/>
          </a:xfrm>
        </p:spPr>
        <p:txBody>
          <a:bodyPr/>
          <a:lstStyle/>
          <a:p>
            <a:r>
              <a:rPr lang="en-US" dirty="0"/>
              <a:t>DAYANANDA SAGAR UNIVERSITY , DEPARTMENT OF CSE</a:t>
            </a:r>
          </a:p>
        </p:txBody>
      </p:sp>
      <p:sp>
        <p:nvSpPr>
          <p:cNvPr id="5" name="Footer Placeholder 3">
            <a:extLst>
              <a:ext uri="{FF2B5EF4-FFF2-40B4-BE49-F238E27FC236}">
                <a16:creationId xmlns:a16="http://schemas.microsoft.com/office/drawing/2014/main" id="{BDC050EA-BB3A-4373-A102-6E5542911892}"/>
              </a:ext>
            </a:extLst>
          </p:cNvPr>
          <p:cNvSpPr txBox="1">
            <a:spLocks/>
          </p:cNvSpPr>
          <p:nvPr/>
        </p:nvSpPr>
        <p:spPr>
          <a:xfrm>
            <a:off x="829734" y="6193762"/>
            <a:ext cx="6297612"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COMPUTER NETWORKS - 19CS3602</a:t>
            </a:r>
            <a:endParaRPr lang="en-US" dirty="0"/>
          </a:p>
        </p:txBody>
      </p:sp>
      <p:pic>
        <p:nvPicPr>
          <p:cNvPr id="6" name="Picture 4" descr="DSU Banglore Admission 2022 : Courses, Eligibility, Specializations">
            <a:extLst>
              <a:ext uri="{FF2B5EF4-FFF2-40B4-BE49-F238E27FC236}">
                <a16:creationId xmlns:a16="http://schemas.microsoft.com/office/drawing/2014/main" id="{9D3B3772-76AC-43C1-BFE8-D18EA4C658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276" t="12519" r="15457" b="17052"/>
          <a:stretch/>
        </p:blipFill>
        <p:spPr bwMode="auto">
          <a:xfrm>
            <a:off x="8168639" y="451513"/>
            <a:ext cx="1026161" cy="1058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3191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9586" y="250976"/>
            <a:ext cx="7795467" cy="1211143"/>
          </a:xfrm>
          <a:prstGeom prst="rect">
            <a:avLst/>
          </a:prstGeom>
        </p:spPr>
        <p:txBody>
          <a:bodyPr vert="horz" wrap="square" lIns="0" tIns="102150" rIns="0" bIns="0" rtlCol="0" anchor="t">
            <a:spAutoFit/>
          </a:bodyPr>
          <a:lstStyle/>
          <a:p>
            <a:pPr marL="476201" marR="4607" indent="-345491">
              <a:spcBef>
                <a:spcPts val="86"/>
              </a:spcBef>
            </a:pPr>
            <a:r>
              <a:rPr spc="-5" dirty="0"/>
              <a:t>5.2 Routing Algorithms </a:t>
            </a:r>
            <a:r>
              <a:rPr dirty="0"/>
              <a:t>(14) </a:t>
            </a:r>
            <a:r>
              <a:rPr dirty="0">
                <a:solidFill>
                  <a:srgbClr val="00CC99"/>
                </a:solidFill>
              </a:rPr>
              <a:t> </a:t>
            </a:r>
            <a:r>
              <a:rPr spc="-5" dirty="0">
                <a:solidFill>
                  <a:srgbClr val="00CC99"/>
                </a:solidFill>
              </a:rPr>
              <a:t>Shortest Path Routing (2)</a:t>
            </a:r>
          </a:p>
        </p:txBody>
      </p:sp>
      <p:sp>
        <p:nvSpPr>
          <p:cNvPr id="3" name="object 3"/>
          <p:cNvSpPr txBox="1"/>
          <p:nvPr/>
        </p:nvSpPr>
        <p:spPr>
          <a:xfrm>
            <a:off x="2020247" y="5627225"/>
            <a:ext cx="7278348" cy="690107"/>
          </a:xfrm>
          <a:prstGeom prst="rect">
            <a:avLst/>
          </a:prstGeom>
        </p:spPr>
        <p:txBody>
          <a:bodyPr vert="horz" wrap="square" lIns="0" tIns="23033" rIns="0" bIns="0" rtlCol="0">
            <a:spAutoFit/>
          </a:bodyPr>
          <a:lstStyle/>
          <a:p>
            <a:pPr marL="1782733" marR="4607" indent="-1771792">
              <a:lnSpc>
                <a:spcPts val="2603"/>
              </a:lnSpc>
              <a:spcBef>
                <a:spcPts val="181"/>
              </a:spcBef>
            </a:pPr>
            <a:r>
              <a:rPr sz="2176" spc="-5" dirty="0">
                <a:latin typeface="Times New Roman"/>
                <a:cs typeface="Times New Roman"/>
              </a:rPr>
              <a:t>The first 5 steps used </a:t>
            </a:r>
            <a:r>
              <a:rPr sz="2176" dirty="0">
                <a:latin typeface="Times New Roman"/>
                <a:cs typeface="Times New Roman"/>
              </a:rPr>
              <a:t>in </a:t>
            </a:r>
            <a:r>
              <a:rPr sz="2176" spc="-5" dirty="0">
                <a:latin typeface="Times New Roman"/>
                <a:cs typeface="Times New Roman"/>
              </a:rPr>
              <a:t>computing the shortest path from A </a:t>
            </a:r>
            <a:r>
              <a:rPr sz="2176" dirty="0">
                <a:latin typeface="Times New Roman"/>
                <a:cs typeface="Times New Roman"/>
              </a:rPr>
              <a:t>to </a:t>
            </a:r>
            <a:r>
              <a:rPr sz="2176" spc="-5" dirty="0">
                <a:latin typeface="Times New Roman"/>
                <a:cs typeface="Times New Roman"/>
              </a:rPr>
              <a:t>D.  The arrows indicate </a:t>
            </a:r>
            <a:r>
              <a:rPr sz="2176" dirty="0">
                <a:latin typeface="Times New Roman"/>
                <a:cs typeface="Times New Roman"/>
              </a:rPr>
              <a:t>the working</a:t>
            </a:r>
            <a:r>
              <a:rPr sz="2176" spc="-14" dirty="0">
                <a:latin typeface="Times New Roman"/>
                <a:cs typeface="Times New Roman"/>
              </a:rPr>
              <a:t> </a:t>
            </a:r>
            <a:r>
              <a:rPr sz="2176" spc="-5" dirty="0">
                <a:latin typeface="Times New Roman"/>
                <a:cs typeface="Times New Roman"/>
              </a:rPr>
              <a:t>node.</a:t>
            </a:r>
            <a:endParaRPr sz="2176" dirty="0">
              <a:latin typeface="Times New Roman"/>
              <a:cs typeface="Times New Roman"/>
            </a:endParaRPr>
          </a:p>
        </p:txBody>
      </p:sp>
      <p:sp>
        <p:nvSpPr>
          <p:cNvPr id="4" name="object 4"/>
          <p:cNvSpPr/>
          <p:nvPr/>
        </p:nvSpPr>
        <p:spPr>
          <a:xfrm>
            <a:off x="2927231" y="1607849"/>
            <a:ext cx="5022059" cy="3873646"/>
          </a:xfrm>
          <a:prstGeom prst="rect">
            <a:avLst/>
          </a:prstGeom>
          <a:blipFill>
            <a:blip r:embed="rId2" cstate="print"/>
            <a:stretch>
              <a:fillRect/>
            </a:stretch>
          </a:blipFill>
        </p:spPr>
        <p:txBody>
          <a:bodyPr wrap="square" lIns="0" tIns="0" rIns="0" bIns="0" rtlCol="0"/>
          <a:lstStyle/>
          <a:p>
            <a:endParaRPr sz="1632"/>
          </a:p>
        </p:txBody>
      </p:sp>
      <p:sp>
        <p:nvSpPr>
          <p:cNvPr id="6" name="object 6"/>
          <p:cNvSpPr txBox="1">
            <a:spLocks noGrp="1"/>
          </p:cNvSpPr>
          <p:nvPr>
            <p:ph type="sldNum" sz="quarter" idx="4294967295"/>
          </p:nvPr>
        </p:nvSpPr>
        <p:spPr>
          <a:xfrm>
            <a:off x="1247607" y="0"/>
            <a:ext cx="0" cy="577081"/>
          </a:xfrm>
          <a:prstGeom prst="rect">
            <a:avLst/>
          </a:prstGeom>
        </p:spPr>
        <p:txBody>
          <a:bodyPr vert="horz" wrap="square" lIns="0" tIns="0" rIns="0" bIns="0" rtlCol="0">
            <a:spAutoFit/>
          </a:bodyPr>
          <a:lstStyle/>
          <a:p>
            <a:pPr marL="34549">
              <a:lnSpc>
                <a:spcPts val="1478"/>
              </a:lnSpc>
            </a:pPr>
            <a:fld id="{81D60167-4931-47E6-BA6A-407CBD079E47}" type="slidenum">
              <a:rPr dirty="0"/>
              <a:pPr marL="34549">
                <a:lnSpc>
                  <a:spcPts val="1478"/>
                </a:lnSpc>
              </a:pPr>
              <a:t>30</a:t>
            </a:fld>
            <a:endParaRPr dirty="0"/>
          </a:p>
        </p:txBody>
      </p:sp>
    </p:spTree>
    <p:extLst>
      <p:ext uri="{BB962C8B-B14F-4D97-AF65-F5344CB8AC3E}">
        <p14:creationId xmlns:p14="http://schemas.microsoft.com/office/powerpoint/2010/main" val="908045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6612" y="552786"/>
            <a:ext cx="12642980" cy="712545"/>
          </a:xfrm>
          <a:prstGeom prst="rect">
            <a:avLst/>
          </a:prstGeom>
        </p:spPr>
        <p:txBody>
          <a:bodyPr vert="horz" wrap="square" lIns="0" tIns="102150" rIns="0" bIns="0" rtlCol="0" anchor="t">
            <a:spAutoFit/>
          </a:bodyPr>
          <a:lstStyle/>
          <a:p>
            <a:pPr marL="476201" marR="4607" indent="-345491">
              <a:spcBef>
                <a:spcPts val="86"/>
              </a:spcBef>
            </a:pPr>
            <a:r>
              <a:rPr spc="-5" dirty="0"/>
              <a:t>5.2 Routing Algorithms </a:t>
            </a:r>
            <a:r>
              <a:rPr dirty="0"/>
              <a:t> </a:t>
            </a:r>
            <a:r>
              <a:rPr dirty="0">
                <a:solidFill>
                  <a:srgbClr val="00CC99"/>
                </a:solidFill>
              </a:rPr>
              <a:t> </a:t>
            </a:r>
            <a:r>
              <a:rPr spc="-5" dirty="0">
                <a:solidFill>
                  <a:srgbClr val="00CC99"/>
                </a:solidFill>
              </a:rPr>
              <a:t>Shortest Path Routing </a:t>
            </a:r>
          </a:p>
        </p:txBody>
      </p:sp>
      <p:sp>
        <p:nvSpPr>
          <p:cNvPr id="3" name="object 3"/>
          <p:cNvSpPr txBox="1"/>
          <p:nvPr/>
        </p:nvSpPr>
        <p:spPr>
          <a:xfrm>
            <a:off x="354563" y="1558395"/>
            <a:ext cx="11112759" cy="4466925"/>
          </a:xfrm>
          <a:prstGeom prst="rect">
            <a:avLst/>
          </a:prstGeom>
        </p:spPr>
        <p:txBody>
          <a:bodyPr vert="horz" wrap="square" lIns="0" tIns="67371" rIns="0" bIns="0" rtlCol="0">
            <a:spAutoFit/>
          </a:bodyPr>
          <a:lstStyle/>
          <a:p>
            <a:pPr marL="65067" marR="1193671" indent="-54127">
              <a:lnSpc>
                <a:spcPts val="3527"/>
              </a:lnSpc>
              <a:spcBef>
                <a:spcPts val="530"/>
              </a:spcBef>
              <a:buClr>
                <a:srgbClr val="3232CC"/>
              </a:buClr>
              <a:buSzPct val="97222"/>
              <a:buChar char="•"/>
              <a:tabLst>
                <a:tab pos="157198" algn="l"/>
              </a:tabLst>
            </a:pPr>
            <a:r>
              <a:rPr sz="3264" spc="-5" dirty="0">
                <a:latin typeface="Times New Roman"/>
                <a:cs typeface="Times New Roman"/>
              </a:rPr>
              <a:t>Many other metrics besides </a:t>
            </a:r>
            <a:r>
              <a:rPr sz="3264" spc="-5" dirty="0">
                <a:solidFill>
                  <a:srgbClr val="FF3200"/>
                </a:solidFill>
                <a:latin typeface="Times New Roman"/>
                <a:cs typeface="Times New Roman"/>
              </a:rPr>
              <a:t>hops </a:t>
            </a:r>
            <a:r>
              <a:rPr sz="3264" spc="-5" dirty="0">
                <a:latin typeface="Times New Roman"/>
                <a:cs typeface="Times New Roman"/>
              </a:rPr>
              <a:t>and </a:t>
            </a:r>
            <a:r>
              <a:rPr sz="3264" spc="-5" dirty="0">
                <a:solidFill>
                  <a:srgbClr val="FF3200"/>
                </a:solidFill>
                <a:latin typeface="Times New Roman"/>
                <a:cs typeface="Times New Roman"/>
              </a:rPr>
              <a:t> physical distance </a:t>
            </a:r>
            <a:r>
              <a:rPr sz="3264" spc="-5" dirty="0">
                <a:latin typeface="Times New Roman"/>
                <a:cs typeface="Times New Roman"/>
              </a:rPr>
              <a:t>are </a:t>
            </a:r>
            <a:r>
              <a:rPr sz="3264" dirty="0">
                <a:latin typeface="Times New Roman"/>
                <a:cs typeface="Times New Roman"/>
              </a:rPr>
              <a:t>also</a:t>
            </a:r>
            <a:r>
              <a:rPr sz="3264" spc="-9" dirty="0">
                <a:latin typeface="Times New Roman"/>
                <a:cs typeface="Times New Roman"/>
              </a:rPr>
              <a:t> </a:t>
            </a:r>
            <a:r>
              <a:rPr sz="3264" spc="-5" dirty="0">
                <a:latin typeface="Times New Roman"/>
                <a:cs typeface="Times New Roman"/>
              </a:rPr>
              <a:t>possible.</a:t>
            </a:r>
            <a:endParaRPr lang="en-IN" sz="3264" spc="-5" dirty="0">
              <a:latin typeface="Times New Roman"/>
              <a:cs typeface="Times New Roman"/>
            </a:endParaRPr>
          </a:p>
          <a:p>
            <a:pPr marL="65067" marR="1193671" indent="-54127">
              <a:lnSpc>
                <a:spcPts val="3527"/>
              </a:lnSpc>
              <a:spcBef>
                <a:spcPts val="530"/>
              </a:spcBef>
              <a:buClr>
                <a:srgbClr val="3232CC"/>
              </a:buClr>
              <a:buSzPct val="97222"/>
              <a:buChar char="•"/>
              <a:tabLst>
                <a:tab pos="157198" algn="l"/>
              </a:tabLst>
            </a:pPr>
            <a:endParaRPr sz="3264" dirty="0">
              <a:latin typeface="Times New Roman"/>
              <a:cs typeface="Times New Roman"/>
            </a:endParaRPr>
          </a:p>
          <a:p>
            <a:pPr marL="65067" marR="4607" indent="-54127">
              <a:lnSpc>
                <a:spcPct val="89900"/>
              </a:lnSpc>
              <a:spcBef>
                <a:spcPts val="735"/>
              </a:spcBef>
              <a:buClr>
                <a:srgbClr val="3232CC"/>
              </a:buClr>
              <a:buSzPct val="97222"/>
              <a:buChar char="•"/>
              <a:tabLst>
                <a:tab pos="157198" algn="l"/>
              </a:tabLst>
            </a:pPr>
            <a:r>
              <a:rPr sz="3264" spc="-5" dirty="0">
                <a:latin typeface="Times New Roman"/>
                <a:cs typeface="Times New Roman"/>
              </a:rPr>
              <a:t>For example, </a:t>
            </a:r>
            <a:r>
              <a:rPr sz="3264" dirty="0">
                <a:latin typeface="Times New Roman"/>
                <a:cs typeface="Times New Roman"/>
              </a:rPr>
              <a:t>each </a:t>
            </a:r>
            <a:r>
              <a:rPr sz="3264" spc="-5" dirty="0">
                <a:latin typeface="Times New Roman"/>
                <a:cs typeface="Times New Roman"/>
              </a:rPr>
              <a:t>arc </a:t>
            </a:r>
            <a:r>
              <a:rPr sz="3264" dirty="0">
                <a:latin typeface="Times New Roman"/>
                <a:cs typeface="Times New Roman"/>
              </a:rPr>
              <a:t>could </a:t>
            </a:r>
            <a:r>
              <a:rPr sz="3264" spc="-5" dirty="0">
                <a:latin typeface="Times New Roman"/>
                <a:cs typeface="Times New Roman"/>
              </a:rPr>
              <a:t>be labeled with  the </a:t>
            </a:r>
            <a:r>
              <a:rPr sz="3264" dirty="0">
                <a:latin typeface="Times New Roman"/>
                <a:cs typeface="Times New Roman"/>
              </a:rPr>
              <a:t>mean </a:t>
            </a:r>
            <a:r>
              <a:rPr sz="3264" spc="-5" dirty="0">
                <a:latin typeface="Times New Roman"/>
                <a:cs typeface="Times New Roman"/>
              </a:rPr>
              <a:t>queuing and transmission delay for  some standard test packet as determined by  hourly test runs.</a:t>
            </a:r>
            <a:endParaRPr lang="en-IN" sz="3264" spc="-5" dirty="0">
              <a:latin typeface="Times New Roman"/>
              <a:cs typeface="Times New Roman"/>
            </a:endParaRPr>
          </a:p>
          <a:p>
            <a:pPr marL="65067" marR="4607" indent="-54127">
              <a:lnSpc>
                <a:spcPct val="89900"/>
              </a:lnSpc>
              <a:spcBef>
                <a:spcPts val="735"/>
              </a:spcBef>
              <a:buClr>
                <a:srgbClr val="3232CC"/>
              </a:buClr>
              <a:buSzPct val="97222"/>
              <a:buChar char="•"/>
              <a:tabLst>
                <a:tab pos="157198" algn="l"/>
              </a:tabLst>
            </a:pPr>
            <a:endParaRPr sz="3264" dirty="0">
              <a:latin typeface="Times New Roman"/>
              <a:cs typeface="Times New Roman"/>
            </a:endParaRPr>
          </a:p>
          <a:p>
            <a:pPr marL="65067" marR="29366" indent="-54127">
              <a:lnSpc>
                <a:spcPts val="3527"/>
              </a:lnSpc>
              <a:spcBef>
                <a:spcPts val="833"/>
              </a:spcBef>
              <a:buClr>
                <a:srgbClr val="3232CC"/>
              </a:buClr>
              <a:buSzPct val="97222"/>
              <a:buChar char="•"/>
              <a:tabLst>
                <a:tab pos="157198" algn="l"/>
              </a:tabLst>
            </a:pPr>
            <a:r>
              <a:rPr sz="3264" spc="-5" dirty="0">
                <a:latin typeface="Times New Roman"/>
                <a:cs typeface="Times New Roman"/>
              </a:rPr>
              <a:t>With </a:t>
            </a:r>
            <a:r>
              <a:rPr sz="3264" dirty="0">
                <a:latin typeface="Times New Roman"/>
                <a:cs typeface="Times New Roman"/>
              </a:rPr>
              <a:t>this </a:t>
            </a:r>
            <a:r>
              <a:rPr sz="3264" spc="-5" dirty="0">
                <a:latin typeface="Times New Roman"/>
                <a:cs typeface="Times New Roman"/>
              </a:rPr>
              <a:t>graph labeling, the shortest path is  the fastest path rather than the path with the  fewest </a:t>
            </a:r>
            <a:r>
              <a:rPr sz="3264" dirty="0">
                <a:latin typeface="Times New Roman"/>
                <a:cs typeface="Times New Roman"/>
              </a:rPr>
              <a:t>arcs </a:t>
            </a:r>
            <a:r>
              <a:rPr sz="3264" spc="-5" dirty="0">
                <a:latin typeface="Times New Roman"/>
                <a:cs typeface="Times New Roman"/>
              </a:rPr>
              <a:t>or kilometers.</a:t>
            </a:r>
            <a:endParaRPr sz="3264" dirty="0">
              <a:latin typeface="Times New Roman"/>
              <a:cs typeface="Times New Roman"/>
            </a:endParaRPr>
          </a:p>
        </p:txBody>
      </p:sp>
    </p:spTree>
    <p:extLst>
      <p:ext uri="{BB962C8B-B14F-4D97-AF65-F5344CB8AC3E}">
        <p14:creationId xmlns:p14="http://schemas.microsoft.com/office/powerpoint/2010/main" val="16998673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95943" y="552786"/>
            <a:ext cx="11915193" cy="712545"/>
          </a:xfrm>
          <a:prstGeom prst="rect">
            <a:avLst/>
          </a:prstGeom>
        </p:spPr>
        <p:txBody>
          <a:bodyPr vert="horz" wrap="square" lIns="0" tIns="102150" rIns="0" bIns="0" rtlCol="0" anchor="t">
            <a:spAutoFit/>
          </a:bodyPr>
          <a:lstStyle/>
          <a:p>
            <a:pPr marL="476201" marR="4607" indent="-345491">
              <a:spcBef>
                <a:spcPts val="86"/>
              </a:spcBef>
            </a:pPr>
            <a:r>
              <a:rPr spc="-5" dirty="0"/>
              <a:t>5.2 Routing Algorithms </a:t>
            </a:r>
            <a:r>
              <a:rPr lang="en-IN" spc="-5" dirty="0"/>
              <a:t>-</a:t>
            </a:r>
            <a:r>
              <a:rPr dirty="0"/>
              <a:t> </a:t>
            </a:r>
            <a:r>
              <a:rPr dirty="0">
                <a:solidFill>
                  <a:srgbClr val="00CC99"/>
                </a:solidFill>
              </a:rPr>
              <a:t> </a:t>
            </a:r>
            <a:r>
              <a:rPr spc="-5" dirty="0">
                <a:solidFill>
                  <a:srgbClr val="00CC99"/>
                </a:solidFill>
              </a:rPr>
              <a:t>Shortest Path Routing </a:t>
            </a:r>
          </a:p>
        </p:txBody>
      </p:sp>
      <p:sp>
        <p:nvSpPr>
          <p:cNvPr id="4" name="object 4"/>
          <p:cNvSpPr txBox="1"/>
          <p:nvPr/>
        </p:nvSpPr>
        <p:spPr>
          <a:xfrm>
            <a:off x="513184" y="1558395"/>
            <a:ext cx="11532636" cy="4376901"/>
          </a:xfrm>
          <a:prstGeom prst="rect">
            <a:avLst/>
          </a:prstGeom>
        </p:spPr>
        <p:txBody>
          <a:bodyPr vert="horz" wrap="square" lIns="0" tIns="67371" rIns="0" bIns="0" rtlCol="0">
            <a:spAutoFit/>
          </a:bodyPr>
          <a:lstStyle/>
          <a:p>
            <a:pPr marL="65067" marR="601730" indent="-54127">
              <a:lnSpc>
                <a:spcPts val="3527"/>
              </a:lnSpc>
              <a:spcBef>
                <a:spcPts val="530"/>
              </a:spcBef>
              <a:buClr>
                <a:srgbClr val="3232CC"/>
              </a:buClr>
              <a:buSzPct val="97222"/>
              <a:buChar char="•"/>
              <a:tabLst>
                <a:tab pos="157198" algn="l"/>
              </a:tabLst>
            </a:pPr>
            <a:r>
              <a:rPr sz="3264" spc="-5" dirty="0">
                <a:latin typeface="Times New Roman"/>
                <a:cs typeface="Times New Roman"/>
              </a:rPr>
              <a:t>In the general case, the labels </a:t>
            </a:r>
            <a:r>
              <a:rPr sz="3264" dirty="0">
                <a:latin typeface="Times New Roman"/>
                <a:cs typeface="Times New Roman"/>
              </a:rPr>
              <a:t>on </a:t>
            </a:r>
            <a:r>
              <a:rPr sz="3264" spc="-5" dirty="0">
                <a:latin typeface="Times New Roman"/>
                <a:cs typeface="Times New Roman"/>
              </a:rPr>
              <a:t>the arcs  could </a:t>
            </a:r>
            <a:r>
              <a:rPr sz="3264" dirty="0">
                <a:latin typeface="Times New Roman"/>
                <a:cs typeface="Times New Roman"/>
              </a:rPr>
              <a:t>be </a:t>
            </a:r>
            <a:r>
              <a:rPr sz="3264" spc="-5" dirty="0">
                <a:latin typeface="Times New Roman"/>
                <a:cs typeface="Times New Roman"/>
              </a:rPr>
              <a:t>computed as a function of the </a:t>
            </a:r>
            <a:r>
              <a:rPr sz="3264" spc="-5" dirty="0">
                <a:solidFill>
                  <a:srgbClr val="FF3200"/>
                </a:solidFill>
                <a:latin typeface="Times New Roman"/>
                <a:cs typeface="Times New Roman"/>
              </a:rPr>
              <a:t> distance, bandwidth, average traffic,  communication cost, mean </a:t>
            </a:r>
            <a:r>
              <a:rPr sz="3264" dirty="0">
                <a:solidFill>
                  <a:srgbClr val="FF3200"/>
                </a:solidFill>
                <a:latin typeface="Times New Roman"/>
                <a:cs typeface="Times New Roman"/>
              </a:rPr>
              <a:t>queue </a:t>
            </a:r>
            <a:r>
              <a:rPr sz="3264" spc="-5" dirty="0">
                <a:solidFill>
                  <a:srgbClr val="FF3200"/>
                </a:solidFill>
                <a:latin typeface="Times New Roman"/>
                <a:cs typeface="Times New Roman"/>
              </a:rPr>
              <a:t>length,  measured delay, and other</a:t>
            </a:r>
            <a:r>
              <a:rPr sz="3264" spc="18" dirty="0">
                <a:solidFill>
                  <a:srgbClr val="FF3200"/>
                </a:solidFill>
                <a:latin typeface="Times New Roman"/>
                <a:cs typeface="Times New Roman"/>
              </a:rPr>
              <a:t> </a:t>
            </a:r>
            <a:r>
              <a:rPr sz="3264" spc="-5" dirty="0">
                <a:solidFill>
                  <a:srgbClr val="FF3200"/>
                </a:solidFill>
                <a:latin typeface="Times New Roman"/>
                <a:cs typeface="Times New Roman"/>
              </a:rPr>
              <a:t>factors</a:t>
            </a:r>
            <a:r>
              <a:rPr sz="3264" spc="-5" dirty="0">
                <a:latin typeface="Times New Roman"/>
                <a:cs typeface="Times New Roman"/>
              </a:rPr>
              <a:t>.</a:t>
            </a:r>
            <a:endParaRPr lang="en-IN" sz="3264" spc="-5" dirty="0">
              <a:latin typeface="Times New Roman"/>
              <a:cs typeface="Times New Roman"/>
            </a:endParaRPr>
          </a:p>
          <a:p>
            <a:pPr marL="10940" marR="601730">
              <a:lnSpc>
                <a:spcPts val="3527"/>
              </a:lnSpc>
              <a:spcBef>
                <a:spcPts val="530"/>
              </a:spcBef>
              <a:buClr>
                <a:srgbClr val="3232CC"/>
              </a:buClr>
              <a:buSzPct val="97222"/>
              <a:tabLst>
                <a:tab pos="157198" algn="l"/>
              </a:tabLst>
            </a:pPr>
            <a:endParaRPr sz="3264" dirty="0">
              <a:latin typeface="Times New Roman"/>
              <a:cs typeface="Times New Roman"/>
            </a:endParaRPr>
          </a:p>
          <a:p>
            <a:pPr marL="65067" marR="4607" indent="-54127">
              <a:lnSpc>
                <a:spcPts val="3527"/>
              </a:lnSpc>
              <a:spcBef>
                <a:spcPts val="766"/>
              </a:spcBef>
              <a:buClr>
                <a:srgbClr val="3232CC"/>
              </a:buClr>
              <a:buSzPct val="97222"/>
              <a:buFontTx/>
              <a:buChar char="•"/>
              <a:tabLst>
                <a:tab pos="157198" algn="l"/>
              </a:tabLst>
            </a:pPr>
            <a:r>
              <a:rPr sz="3264" spc="-5" dirty="0">
                <a:latin typeface="Times New Roman"/>
                <a:cs typeface="Times New Roman"/>
              </a:rPr>
              <a:t>By changing the weighting function, the  algorithm would then compute the “shortest”  path measured according to any one of a  number of criteria or to a combination</a:t>
            </a:r>
            <a:r>
              <a:rPr sz="3264" spc="27" dirty="0">
                <a:latin typeface="Times New Roman"/>
                <a:cs typeface="Times New Roman"/>
              </a:rPr>
              <a:t> </a:t>
            </a:r>
            <a:r>
              <a:rPr sz="3264" dirty="0">
                <a:latin typeface="Times New Roman"/>
                <a:cs typeface="Times New Roman"/>
              </a:rPr>
              <a:t>of</a:t>
            </a:r>
            <a:r>
              <a:rPr lang="en-IN" sz="3264" dirty="0">
                <a:latin typeface="Times New Roman"/>
                <a:cs typeface="Times New Roman"/>
              </a:rPr>
              <a:t> </a:t>
            </a:r>
            <a:r>
              <a:rPr lang="en-IN" sz="3264" spc="-5" dirty="0">
                <a:latin typeface="Times New Roman"/>
                <a:cs typeface="Times New Roman"/>
              </a:rPr>
              <a:t>criteria.</a:t>
            </a:r>
            <a:endParaRPr lang="en-IN" sz="3264" dirty="0">
              <a:latin typeface="Times New Roman"/>
              <a:cs typeface="Times New Roman"/>
            </a:endParaRPr>
          </a:p>
          <a:p>
            <a:pPr marL="65067" marR="4607" indent="-54127">
              <a:lnSpc>
                <a:spcPts val="3527"/>
              </a:lnSpc>
              <a:spcBef>
                <a:spcPts val="766"/>
              </a:spcBef>
              <a:buClr>
                <a:srgbClr val="3232CC"/>
              </a:buClr>
              <a:buSzPct val="97222"/>
              <a:buChar char="•"/>
              <a:tabLst>
                <a:tab pos="157198" algn="l"/>
              </a:tabLst>
            </a:pPr>
            <a:endParaRPr sz="3264" dirty="0">
              <a:latin typeface="Times New Roman"/>
              <a:cs typeface="Times New Roman"/>
            </a:endParaRPr>
          </a:p>
        </p:txBody>
      </p:sp>
    </p:spTree>
    <p:extLst>
      <p:ext uri="{BB962C8B-B14F-4D97-AF65-F5344CB8AC3E}">
        <p14:creationId xmlns:p14="http://schemas.microsoft.com/office/powerpoint/2010/main" val="26195459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D23F1-CE91-4832-BE01-2FAA8FD55862}"/>
              </a:ext>
            </a:extLst>
          </p:cNvPr>
          <p:cNvSpPr>
            <a:spLocks noGrp="1"/>
          </p:cNvSpPr>
          <p:nvPr>
            <p:ph type="title"/>
          </p:nvPr>
        </p:nvSpPr>
        <p:spPr/>
        <p:txBody>
          <a:bodyPr/>
          <a:lstStyle/>
          <a:p>
            <a:r>
              <a:rPr lang="en-US" dirty="0"/>
              <a:t>What is flooding? </a:t>
            </a:r>
            <a:endParaRPr lang="en-IN" dirty="0"/>
          </a:p>
        </p:txBody>
      </p:sp>
      <p:sp>
        <p:nvSpPr>
          <p:cNvPr id="3" name="Content Placeholder 2">
            <a:extLst>
              <a:ext uri="{FF2B5EF4-FFF2-40B4-BE49-F238E27FC236}">
                <a16:creationId xmlns:a16="http://schemas.microsoft.com/office/drawing/2014/main" id="{CC0A18B4-7F78-4861-B8D6-C6AE3B05D5BA}"/>
              </a:ext>
            </a:extLst>
          </p:cNvPr>
          <p:cNvSpPr>
            <a:spLocks noGrp="1"/>
          </p:cNvSpPr>
          <p:nvPr>
            <p:ph idx="1"/>
          </p:nvPr>
        </p:nvSpPr>
        <p:spPr/>
        <p:txBody>
          <a:bodyPr/>
          <a:lstStyle/>
          <a:p>
            <a:r>
              <a:rPr lang="en-US" b="0" i="0" dirty="0">
                <a:solidFill>
                  <a:srgbClr val="202124"/>
                </a:solidFill>
                <a:effectLst/>
                <a:latin typeface="arial" panose="020B0604020202020204" pitchFamily="34" charset="0"/>
              </a:rPr>
              <a:t>In a computer network, flooding occurs</a:t>
            </a:r>
          </a:p>
          <a:p>
            <a:r>
              <a:rPr lang="en-US" b="0" i="0" dirty="0">
                <a:solidFill>
                  <a:srgbClr val="202124"/>
                </a:solidFill>
                <a:effectLst/>
                <a:latin typeface="arial" panose="020B0604020202020204" pitchFamily="34" charset="0"/>
              </a:rPr>
              <a:t> </a:t>
            </a:r>
            <a:r>
              <a:rPr lang="en-US" b="1" i="0" dirty="0">
                <a:solidFill>
                  <a:srgbClr val="202124"/>
                </a:solidFill>
                <a:effectLst/>
                <a:latin typeface="arial" panose="020B0604020202020204" pitchFamily="34" charset="0"/>
              </a:rPr>
              <a:t>when a router uses a nonadaptive routing algorithm to send an incoming packet to every outgoing link except the node on which the packet arrived</a:t>
            </a:r>
            <a:r>
              <a:rPr lang="en-US" b="0" i="0" dirty="0">
                <a:solidFill>
                  <a:srgbClr val="202124"/>
                </a:solidFill>
                <a:effectLst/>
                <a:latin typeface="arial" panose="020B0604020202020204" pitchFamily="34" charset="0"/>
              </a:rPr>
              <a:t>. </a:t>
            </a:r>
          </a:p>
          <a:p>
            <a:r>
              <a:rPr lang="en-US" b="0" i="0" dirty="0">
                <a:solidFill>
                  <a:srgbClr val="202124"/>
                </a:solidFill>
                <a:effectLst/>
                <a:latin typeface="arial" panose="020B0604020202020204" pitchFamily="34" charset="0"/>
              </a:rPr>
              <a:t>Flooding is a way to distribute routing protocols updates quickly to every node in a large network.</a:t>
            </a:r>
            <a:endParaRPr lang="en-IN" dirty="0"/>
          </a:p>
        </p:txBody>
      </p:sp>
    </p:spTree>
    <p:extLst>
      <p:ext uri="{BB962C8B-B14F-4D97-AF65-F5344CB8AC3E}">
        <p14:creationId xmlns:p14="http://schemas.microsoft.com/office/powerpoint/2010/main" val="35455483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4294967295"/>
          </p:nvPr>
        </p:nvSpPr>
        <p:spPr>
          <a:xfrm>
            <a:off x="1247607" y="0"/>
            <a:ext cx="0" cy="577081"/>
          </a:xfrm>
          <a:prstGeom prst="rect">
            <a:avLst/>
          </a:prstGeom>
        </p:spPr>
        <p:txBody>
          <a:bodyPr vert="horz" wrap="square" lIns="0" tIns="0" rIns="0" bIns="0" rtlCol="0">
            <a:spAutoFit/>
          </a:bodyPr>
          <a:lstStyle/>
          <a:p>
            <a:pPr marL="34549">
              <a:lnSpc>
                <a:spcPts val="1478"/>
              </a:lnSpc>
            </a:pPr>
            <a:fld id="{81D60167-4931-47E6-BA6A-407CBD079E47}" type="slidenum">
              <a:rPr dirty="0"/>
              <a:pPr marL="34549">
                <a:lnSpc>
                  <a:spcPts val="1478"/>
                </a:lnSpc>
              </a:pPr>
              <a:t>34</a:t>
            </a:fld>
            <a:endParaRPr dirty="0"/>
          </a:p>
        </p:txBody>
      </p:sp>
      <p:sp>
        <p:nvSpPr>
          <p:cNvPr id="2" name="object 2"/>
          <p:cNvSpPr txBox="1">
            <a:spLocks noGrp="1"/>
          </p:cNvSpPr>
          <p:nvPr>
            <p:ph type="title"/>
          </p:nvPr>
        </p:nvSpPr>
        <p:spPr>
          <a:xfrm>
            <a:off x="1861814" y="552786"/>
            <a:ext cx="7795467" cy="1321943"/>
          </a:xfrm>
          <a:prstGeom prst="rect">
            <a:avLst/>
          </a:prstGeom>
        </p:spPr>
        <p:txBody>
          <a:bodyPr vert="horz" wrap="square" lIns="0" tIns="102150" rIns="0" bIns="0" rtlCol="0" anchor="t">
            <a:spAutoFit/>
          </a:bodyPr>
          <a:lstStyle/>
          <a:p>
            <a:pPr marL="1609411" marR="4607" indent="-1478701">
              <a:spcBef>
                <a:spcPts val="86"/>
              </a:spcBef>
            </a:pPr>
            <a:r>
              <a:rPr spc="-5" dirty="0"/>
              <a:t>5.2 Routing Algorithms</a:t>
            </a:r>
            <a:br>
              <a:rPr lang="en-IN" spc="-5" dirty="0"/>
            </a:br>
            <a:r>
              <a:rPr spc="-5" dirty="0">
                <a:solidFill>
                  <a:srgbClr val="00CC99"/>
                </a:solidFill>
              </a:rPr>
              <a:t>Flooding </a:t>
            </a:r>
          </a:p>
        </p:txBody>
      </p:sp>
      <p:sp>
        <p:nvSpPr>
          <p:cNvPr id="3" name="object 3"/>
          <p:cNvSpPr txBox="1"/>
          <p:nvPr/>
        </p:nvSpPr>
        <p:spPr>
          <a:xfrm>
            <a:off x="970388" y="2259545"/>
            <a:ext cx="10552917" cy="3126960"/>
          </a:xfrm>
          <a:prstGeom prst="rect">
            <a:avLst/>
          </a:prstGeom>
        </p:spPr>
        <p:txBody>
          <a:bodyPr vert="horz" wrap="square" lIns="0" tIns="10365" rIns="0" bIns="0" rtlCol="0">
            <a:spAutoFit/>
          </a:bodyPr>
          <a:lstStyle/>
          <a:p>
            <a:pPr marL="563726" marR="269483" indent="-552785">
              <a:lnSpc>
                <a:spcPct val="100200"/>
              </a:lnSpc>
              <a:spcBef>
                <a:spcPts val="82"/>
              </a:spcBef>
              <a:buClr>
                <a:srgbClr val="3232CC"/>
              </a:buClr>
              <a:buChar char="•"/>
              <a:tabLst>
                <a:tab pos="563726" algn="l"/>
                <a:tab pos="564302" algn="l"/>
              </a:tabLst>
            </a:pPr>
            <a:r>
              <a:rPr sz="3264" spc="-5" dirty="0">
                <a:latin typeface="Times New Roman"/>
                <a:cs typeface="Times New Roman"/>
              </a:rPr>
              <a:t>Another static algorithm is </a:t>
            </a:r>
            <a:r>
              <a:rPr sz="3264" spc="-5" dirty="0">
                <a:solidFill>
                  <a:srgbClr val="FF3200"/>
                </a:solidFill>
                <a:latin typeface="Times New Roman"/>
                <a:cs typeface="Times New Roman"/>
              </a:rPr>
              <a:t>flooding</a:t>
            </a:r>
            <a:r>
              <a:rPr sz="3264" spc="-5" dirty="0">
                <a:latin typeface="Times New Roman"/>
                <a:cs typeface="Times New Roman"/>
              </a:rPr>
              <a:t>, in  which </a:t>
            </a:r>
            <a:r>
              <a:rPr sz="3264" dirty="0">
                <a:latin typeface="Times New Roman"/>
                <a:cs typeface="Times New Roman"/>
              </a:rPr>
              <a:t>every </a:t>
            </a:r>
            <a:r>
              <a:rPr sz="3264" spc="-5" dirty="0">
                <a:latin typeface="Times New Roman"/>
                <a:cs typeface="Times New Roman"/>
              </a:rPr>
              <a:t>incoming packet is sent out  on every outgoing line except </a:t>
            </a:r>
            <a:r>
              <a:rPr sz="3264" dirty="0">
                <a:latin typeface="Times New Roman"/>
                <a:cs typeface="Times New Roman"/>
              </a:rPr>
              <a:t>the </a:t>
            </a:r>
            <a:r>
              <a:rPr sz="3264" spc="-5" dirty="0">
                <a:latin typeface="Times New Roman"/>
                <a:cs typeface="Times New Roman"/>
              </a:rPr>
              <a:t>one </a:t>
            </a:r>
            <a:r>
              <a:rPr sz="3264" dirty="0">
                <a:latin typeface="Times New Roman"/>
                <a:cs typeface="Times New Roman"/>
              </a:rPr>
              <a:t>it  </a:t>
            </a:r>
            <a:r>
              <a:rPr sz="3264" spc="-5" dirty="0">
                <a:latin typeface="Times New Roman"/>
                <a:cs typeface="Times New Roman"/>
              </a:rPr>
              <a:t>arrived</a:t>
            </a:r>
            <a:r>
              <a:rPr sz="3264" spc="5" dirty="0">
                <a:latin typeface="Times New Roman"/>
                <a:cs typeface="Times New Roman"/>
              </a:rPr>
              <a:t> </a:t>
            </a:r>
            <a:r>
              <a:rPr sz="3264" spc="-5" dirty="0">
                <a:latin typeface="Times New Roman"/>
                <a:cs typeface="Times New Roman"/>
              </a:rPr>
              <a:t>on.</a:t>
            </a:r>
            <a:endParaRPr sz="3264" dirty="0">
              <a:latin typeface="Times New Roman"/>
              <a:cs typeface="Times New Roman"/>
            </a:endParaRPr>
          </a:p>
          <a:p>
            <a:pPr marL="563726" marR="4607" indent="-552785">
              <a:lnSpc>
                <a:spcPct val="100099"/>
              </a:lnSpc>
              <a:spcBef>
                <a:spcPts val="780"/>
              </a:spcBef>
              <a:buClr>
                <a:srgbClr val="3232CC"/>
              </a:buClr>
              <a:buChar char="•"/>
              <a:tabLst>
                <a:tab pos="563726" algn="l"/>
                <a:tab pos="564302" algn="l"/>
              </a:tabLst>
            </a:pPr>
            <a:r>
              <a:rPr sz="3264" spc="-5" dirty="0">
                <a:latin typeface="Times New Roman"/>
                <a:cs typeface="Times New Roman"/>
              </a:rPr>
              <a:t>Flooding obviously generates </a:t>
            </a:r>
            <a:r>
              <a:rPr sz="3264" dirty="0">
                <a:latin typeface="Times New Roman"/>
                <a:cs typeface="Times New Roman"/>
              </a:rPr>
              <a:t>vast  </a:t>
            </a:r>
            <a:r>
              <a:rPr sz="3264" spc="-5" dirty="0">
                <a:latin typeface="Times New Roman"/>
                <a:cs typeface="Times New Roman"/>
              </a:rPr>
              <a:t>numbers of duplicate packets, in fact, an  infinite number unless some measures are  taken to damp </a:t>
            </a:r>
            <a:r>
              <a:rPr sz="3264" dirty="0">
                <a:latin typeface="Times New Roman"/>
                <a:cs typeface="Times New Roman"/>
              </a:rPr>
              <a:t>the</a:t>
            </a:r>
            <a:r>
              <a:rPr sz="3264" spc="9" dirty="0">
                <a:latin typeface="Times New Roman"/>
                <a:cs typeface="Times New Roman"/>
              </a:rPr>
              <a:t> </a:t>
            </a:r>
            <a:r>
              <a:rPr sz="3264" spc="-5" dirty="0">
                <a:latin typeface="Times New Roman"/>
                <a:cs typeface="Times New Roman"/>
              </a:rPr>
              <a:t>process.</a:t>
            </a:r>
            <a:endParaRPr sz="3264" dirty="0">
              <a:latin typeface="Times New Roman"/>
              <a:cs typeface="Times New Roman"/>
            </a:endParaRPr>
          </a:p>
        </p:txBody>
      </p:sp>
    </p:spTree>
    <p:extLst>
      <p:ext uri="{BB962C8B-B14F-4D97-AF65-F5344CB8AC3E}">
        <p14:creationId xmlns:p14="http://schemas.microsoft.com/office/powerpoint/2010/main" val="11967985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4294967295"/>
          </p:nvPr>
        </p:nvSpPr>
        <p:spPr>
          <a:xfrm>
            <a:off x="1247607" y="0"/>
            <a:ext cx="0" cy="577081"/>
          </a:xfrm>
          <a:prstGeom prst="rect">
            <a:avLst/>
          </a:prstGeom>
        </p:spPr>
        <p:txBody>
          <a:bodyPr vert="horz" wrap="square" lIns="0" tIns="0" rIns="0" bIns="0" rtlCol="0">
            <a:spAutoFit/>
          </a:bodyPr>
          <a:lstStyle/>
          <a:p>
            <a:pPr marL="34549">
              <a:lnSpc>
                <a:spcPts val="1478"/>
              </a:lnSpc>
            </a:pPr>
            <a:fld id="{81D60167-4931-47E6-BA6A-407CBD079E47}" type="slidenum">
              <a:rPr dirty="0"/>
              <a:pPr marL="34549">
                <a:lnSpc>
                  <a:spcPts val="1478"/>
                </a:lnSpc>
              </a:pPr>
              <a:t>35</a:t>
            </a:fld>
            <a:endParaRPr dirty="0"/>
          </a:p>
        </p:txBody>
      </p:sp>
      <p:sp>
        <p:nvSpPr>
          <p:cNvPr id="2" name="object 2"/>
          <p:cNvSpPr txBox="1">
            <a:spLocks noGrp="1"/>
          </p:cNvSpPr>
          <p:nvPr>
            <p:ph type="title"/>
          </p:nvPr>
        </p:nvSpPr>
        <p:spPr>
          <a:xfrm>
            <a:off x="1861814" y="552786"/>
            <a:ext cx="7795467" cy="1321943"/>
          </a:xfrm>
          <a:prstGeom prst="rect">
            <a:avLst/>
          </a:prstGeom>
        </p:spPr>
        <p:txBody>
          <a:bodyPr vert="horz" wrap="square" lIns="0" tIns="102150" rIns="0" bIns="0" rtlCol="0" anchor="t">
            <a:spAutoFit/>
          </a:bodyPr>
          <a:lstStyle/>
          <a:p>
            <a:pPr marL="1609411" marR="4607" indent="-1478701">
              <a:spcBef>
                <a:spcPts val="86"/>
              </a:spcBef>
            </a:pPr>
            <a:r>
              <a:rPr spc="-5" dirty="0"/>
              <a:t>5.2 Routing Algorithms </a:t>
            </a:r>
            <a:br>
              <a:rPr lang="en-IN" spc="-5" dirty="0"/>
            </a:br>
            <a:r>
              <a:rPr dirty="0"/>
              <a:t> </a:t>
            </a:r>
            <a:r>
              <a:rPr dirty="0">
                <a:solidFill>
                  <a:srgbClr val="00CC99"/>
                </a:solidFill>
              </a:rPr>
              <a:t> </a:t>
            </a:r>
            <a:r>
              <a:rPr spc="-5" dirty="0">
                <a:solidFill>
                  <a:srgbClr val="00CC99"/>
                </a:solidFill>
              </a:rPr>
              <a:t>Flooding </a:t>
            </a:r>
          </a:p>
        </p:txBody>
      </p:sp>
      <p:sp>
        <p:nvSpPr>
          <p:cNvPr id="3" name="object 3"/>
          <p:cNvSpPr txBox="1"/>
          <p:nvPr/>
        </p:nvSpPr>
        <p:spPr>
          <a:xfrm>
            <a:off x="699797" y="1671716"/>
            <a:ext cx="10356977" cy="4157824"/>
          </a:xfrm>
          <a:prstGeom prst="rect">
            <a:avLst/>
          </a:prstGeom>
        </p:spPr>
        <p:txBody>
          <a:bodyPr vert="horz" wrap="square" lIns="0" tIns="10941" rIns="0" bIns="0" rtlCol="0">
            <a:spAutoFit/>
          </a:bodyPr>
          <a:lstStyle/>
          <a:p>
            <a:pPr marL="563726" marR="109981" indent="-552785">
              <a:lnSpc>
                <a:spcPct val="100099"/>
              </a:lnSpc>
              <a:spcBef>
                <a:spcPts val="86"/>
              </a:spcBef>
              <a:buClr>
                <a:srgbClr val="3232CC"/>
              </a:buClr>
              <a:buChar char="•"/>
              <a:tabLst>
                <a:tab pos="563726" algn="l"/>
                <a:tab pos="564302" algn="l"/>
              </a:tabLst>
            </a:pPr>
            <a:endParaRPr lang="en-IN" sz="3264" dirty="0">
              <a:latin typeface="Times New Roman"/>
              <a:cs typeface="Times New Roman"/>
            </a:endParaRPr>
          </a:p>
          <a:p>
            <a:pPr marL="563726" marR="109981" indent="-552785">
              <a:lnSpc>
                <a:spcPct val="100099"/>
              </a:lnSpc>
              <a:spcBef>
                <a:spcPts val="86"/>
              </a:spcBef>
              <a:buClr>
                <a:srgbClr val="3232CC"/>
              </a:buClr>
              <a:buChar char="•"/>
              <a:tabLst>
                <a:tab pos="563726" algn="l"/>
                <a:tab pos="564302" algn="l"/>
              </a:tabLst>
            </a:pPr>
            <a:r>
              <a:rPr sz="3264" dirty="0">
                <a:latin typeface="Times New Roman"/>
                <a:cs typeface="Times New Roman"/>
              </a:rPr>
              <a:t>One </a:t>
            </a:r>
            <a:r>
              <a:rPr sz="3264" spc="-5" dirty="0">
                <a:latin typeface="Times New Roman"/>
                <a:cs typeface="Times New Roman"/>
              </a:rPr>
              <a:t>such measure is to have </a:t>
            </a:r>
            <a:r>
              <a:rPr sz="3264" spc="-5" dirty="0">
                <a:highlight>
                  <a:srgbClr val="FFFF00"/>
                </a:highlight>
                <a:latin typeface="Times New Roman"/>
                <a:cs typeface="Times New Roman"/>
              </a:rPr>
              <a:t>a </a:t>
            </a:r>
            <a:r>
              <a:rPr sz="3264" dirty="0">
                <a:highlight>
                  <a:srgbClr val="FFFF00"/>
                </a:highlight>
                <a:latin typeface="Times New Roman"/>
                <a:cs typeface="Times New Roman"/>
              </a:rPr>
              <a:t>hop  </a:t>
            </a:r>
            <a:r>
              <a:rPr sz="3264" spc="-5" dirty="0">
                <a:highlight>
                  <a:srgbClr val="FFFF00"/>
                </a:highlight>
                <a:latin typeface="Times New Roman"/>
                <a:cs typeface="Times New Roman"/>
              </a:rPr>
              <a:t>counter contained in the header of </a:t>
            </a:r>
            <a:r>
              <a:rPr sz="3264" spc="-5" dirty="0">
                <a:latin typeface="Times New Roman"/>
                <a:cs typeface="Times New Roman"/>
              </a:rPr>
              <a:t>each  packet, which is decremented </a:t>
            </a:r>
            <a:r>
              <a:rPr sz="3264" dirty="0">
                <a:latin typeface="Times New Roman"/>
                <a:cs typeface="Times New Roman"/>
              </a:rPr>
              <a:t>at </a:t>
            </a:r>
            <a:r>
              <a:rPr sz="3264" spc="-5" dirty="0">
                <a:latin typeface="Times New Roman"/>
                <a:cs typeface="Times New Roman"/>
              </a:rPr>
              <a:t>each  hop, with the packet </a:t>
            </a:r>
            <a:r>
              <a:rPr sz="3264" dirty="0">
                <a:latin typeface="Times New Roman"/>
                <a:cs typeface="Times New Roman"/>
              </a:rPr>
              <a:t>being </a:t>
            </a:r>
            <a:r>
              <a:rPr sz="3264" spc="-5" dirty="0">
                <a:latin typeface="Times New Roman"/>
                <a:cs typeface="Times New Roman"/>
              </a:rPr>
              <a:t>discarded  when the counter reaches</a:t>
            </a:r>
            <a:r>
              <a:rPr sz="3264" spc="5" dirty="0">
                <a:latin typeface="Times New Roman"/>
                <a:cs typeface="Times New Roman"/>
              </a:rPr>
              <a:t> </a:t>
            </a:r>
            <a:r>
              <a:rPr sz="3264" spc="-5" dirty="0">
                <a:latin typeface="Times New Roman"/>
                <a:cs typeface="Times New Roman"/>
              </a:rPr>
              <a:t>zero.</a:t>
            </a:r>
            <a:endParaRPr lang="en-US" sz="3264" spc="-5" dirty="0">
              <a:latin typeface="Times New Roman"/>
              <a:cs typeface="Times New Roman"/>
            </a:endParaRPr>
          </a:p>
          <a:p>
            <a:pPr marL="563726" marR="109981" indent="-552785">
              <a:lnSpc>
                <a:spcPct val="100099"/>
              </a:lnSpc>
              <a:spcBef>
                <a:spcPts val="86"/>
              </a:spcBef>
              <a:buClr>
                <a:srgbClr val="3232CC"/>
              </a:buClr>
              <a:buChar char="•"/>
              <a:tabLst>
                <a:tab pos="563726" algn="l"/>
                <a:tab pos="564302" algn="l"/>
              </a:tabLst>
            </a:pPr>
            <a:endParaRPr sz="3264" dirty="0">
              <a:latin typeface="Times New Roman"/>
              <a:cs typeface="Times New Roman"/>
            </a:endParaRPr>
          </a:p>
          <a:p>
            <a:pPr marL="563726" marR="4607" indent="-552785">
              <a:lnSpc>
                <a:spcPct val="100099"/>
              </a:lnSpc>
              <a:spcBef>
                <a:spcPts val="780"/>
              </a:spcBef>
              <a:buClr>
                <a:srgbClr val="3232CC"/>
              </a:buClr>
              <a:buChar char="•"/>
              <a:tabLst>
                <a:tab pos="563726" algn="l"/>
                <a:tab pos="564302" algn="l"/>
              </a:tabLst>
            </a:pPr>
            <a:r>
              <a:rPr sz="3264" spc="-5" dirty="0">
                <a:latin typeface="Times New Roman"/>
                <a:cs typeface="Times New Roman"/>
              </a:rPr>
              <a:t>Ideally, the hop counter should be  initialized to </a:t>
            </a:r>
            <a:r>
              <a:rPr sz="3264" dirty="0">
                <a:latin typeface="Times New Roman"/>
                <a:cs typeface="Times New Roman"/>
              </a:rPr>
              <a:t>the </a:t>
            </a:r>
            <a:r>
              <a:rPr sz="3264" spc="-5" dirty="0">
                <a:latin typeface="Times New Roman"/>
                <a:cs typeface="Times New Roman"/>
              </a:rPr>
              <a:t>length of the path </a:t>
            </a:r>
            <a:r>
              <a:rPr sz="3264" dirty="0">
                <a:latin typeface="Times New Roman"/>
                <a:cs typeface="Times New Roman"/>
              </a:rPr>
              <a:t>from  </a:t>
            </a:r>
            <a:r>
              <a:rPr sz="3264" spc="-5" dirty="0">
                <a:latin typeface="Times New Roman"/>
                <a:cs typeface="Times New Roman"/>
              </a:rPr>
              <a:t>source </a:t>
            </a:r>
            <a:r>
              <a:rPr sz="3264" dirty="0">
                <a:latin typeface="Times New Roman"/>
                <a:cs typeface="Times New Roman"/>
              </a:rPr>
              <a:t>to</a:t>
            </a:r>
            <a:r>
              <a:rPr sz="3264" spc="-5" dirty="0">
                <a:latin typeface="Times New Roman"/>
                <a:cs typeface="Times New Roman"/>
              </a:rPr>
              <a:t> destination.</a:t>
            </a:r>
            <a:endParaRPr sz="3264" dirty="0">
              <a:latin typeface="Times New Roman"/>
              <a:cs typeface="Times New Roman"/>
            </a:endParaRPr>
          </a:p>
        </p:txBody>
      </p:sp>
    </p:spTree>
    <p:extLst>
      <p:ext uri="{BB962C8B-B14F-4D97-AF65-F5344CB8AC3E}">
        <p14:creationId xmlns:p14="http://schemas.microsoft.com/office/powerpoint/2010/main" val="23644323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61814" y="552786"/>
            <a:ext cx="8709770" cy="1321943"/>
          </a:xfrm>
          <a:prstGeom prst="rect">
            <a:avLst/>
          </a:prstGeom>
        </p:spPr>
        <p:txBody>
          <a:bodyPr vert="horz" wrap="square" lIns="0" tIns="102150" rIns="0" bIns="0" rtlCol="0" anchor="t">
            <a:spAutoFit/>
          </a:bodyPr>
          <a:lstStyle/>
          <a:p>
            <a:pPr marL="1609411" marR="4607" indent="-1478701">
              <a:spcBef>
                <a:spcPts val="86"/>
              </a:spcBef>
            </a:pPr>
            <a:r>
              <a:rPr spc="-5" dirty="0"/>
              <a:t>5.2 Routing Algorithms </a:t>
            </a:r>
            <a:br>
              <a:rPr lang="en-IN" spc="-5" dirty="0"/>
            </a:br>
            <a:r>
              <a:rPr dirty="0">
                <a:solidFill>
                  <a:srgbClr val="00CC99"/>
                </a:solidFill>
              </a:rPr>
              <a:t> </a:t>
            </a:r>
            <a:r>
              <a:rPr spc="-5" dirty="0">
                <a:solidFill>
                  <a:srgbClr val="00CC99"/>
                </a:solidFill>
              </a:rPr>
              <a:t>Flooding </a:t>
            </a:r>
          </a:p>
        </p:txBody>
      </p:sp>
      <p:sp>
        <p:nvSpPr>
          <p:cNvPr id="3" name="object 3"/>
          <p:cNvSpPr txBox="1"/>
          <p:nvPr/>
        </p:nvSpPr>
        <p:spPr>
          <a:xfrm>
            <a:off x="1223724" y="1874729"/>
            <a:ext cx="9347860" cy="4233605"/>
          </a:xfrm>
          <a:prstGeom prst="rect">
            <a:avLst/>
          </a:prstGeom>
        </p:spPr>
        <p:txBody>
          <a:bodyPr vert="horz" wrap="square" lIns="0" tIns="9789" rIns="0" bIns="0" rtlCol="0">
            <a:spAutoFit/>
          </a:bodyPr>
          <a:lstStyle/>
          <a:p>
            <a:pPr marL="563726" marR="498083" indent="-552785">
              <a:lnSpc>
                <a:spcPct val="100299"/>
              </a:lnSpc>
              <a:spcBef>
                <a:spcPts val="77"/>
              </a:spcBef>
              <a:buClr>
                <a:srgbClr val="3232CC"/>
              </a:buClr>
              <a:buChar char="•"/>
              <a:tabLst>
                <a:tab pos="563726" algn="l"/>
                <a:tab pos="564302" algn="l"/>
              </a:tabLst>
            </a:pPr>
            <a:r>
              <a:rPr sz="3264" spc="-5" dirty="0">
                <a:latin typeface="Times New Roman"/>
                <a:cs typeface="Times New Roman"/>
              </a:rPr>
              <a:t>A variation of flooding that is slightly  more practical </a:t>
            </a:r>
            <a:r>
              <a:rPr sz="3264" dirty="0">
                <a:latin typeface="Times New Roman"/>
                <a:cs typeface="Times New Roman"/>
              </a:rPr>
              <a:t>is </a:t>
            </a:r>
            <a:r>
              <a:rPr sz="3264" spc="-5" dirty="0">
                <a:solidFill>
                  <a:srgbClr val="FF3200"/>
                </a:solidFill>
                <a:latin typeface="Times New Roman"/>
                <a:cs typeface="Times New Roman"/>
              </a:rPr>
              <a:t>selective flooding</a:t>
            </a:r>
            <a:r>
              <a:rPr sz="3264" spc="-5" dirty="0">
                <a:latin typeface="Times New Roman"/>
                <a:cs typeface="Times New Roman"/>
              </a:rPr>
              <a:t>.</a:t>
            </a:r>
            <a:endParaRPr sz="3264" dirty="0">
              <a:latin typeface="Times New Roman"/>
              <a:cs typeface="Times New Roman"/>
            </a:endParaRPr>
          </a:p>
          <a:p>
            <a:pPr marL="563726" marR="4607" indent="-552785">
              <a:lnSpc>
                <a:spcPct val="100099"/>
              </a:lnSpc>
              <a:spcBef>
                <a:spcPts val="780"/>
              </a:spcBef>
              <a:buClr>
                <a:srgbClr val="3232CC"/>
              </a:buClr>
              <a:buChar char="•"/>
              <a:tabLst>
                <a:tab pos="563726" algn="l"/>
                <a:tab pos="564302" algn="l"/>
              </a:tabLst>
            </a:pPr>
            <a:r>
              <a:rPr sz="3264" spc="-5" dirty="0">
                <a:latin typeface="Times New Roman"/>
                <a:cs typeface="Times New Roman"/>
              </a:rPr>
              <a:t>In this algorithm the routers do not send  every incoming packet </a:t>
            </a:r>
            <a:r>
              <a:rPr sz="3264" dirty="0">
                <a:latin typeface="Times New Roman"/>
                <a:cs typeface="Times New Roman"/>
              </a:rPr>
              <a:t>out </a:t>
            </a:r>
            <a:r>
              <a:rPr sz="3264" spc="-5" dirty="0">
                <a:latin typeface="Times New Roman"/>
                <a:cs typeface="Times New Roman"/>
              </a:rPr>
              <a:t>on every line,  only on those lines that are </a:t>
            </a:r>
            <a:r>
              <a:rPr sz="3264" dirty="0">
                <a:latin typeface="Times New Roman"/>
                <a:cs typeface="Times New Roman"/>
              </a:rPr>
              <a:t>going  </a:t>
            </a:r>
            <a:r>
              <a:rPr sz="3264" spc="-5" dirty="0">
                <a:latin typeface="Times New Roman"/>
                <a:cs typeface="Times New Roman"/>
              </a:rPr>
              <a:t>approximately </a:t>
            </a:r>
            <a:r>
              <a:rPr sz="3264" dirty="0">
                <a:latin typeface="Times New Roman"/>
                <a:cs typeface="Times New Roman"/>
              </a:rPr>
              <a:t>in </a:t>
            </a:r>
            <a:r>
              <a:rPr sz="3264" spc="-5" dirty="0">
                <a:latin typeface="Times New Roman"/>
                <a:cs typeface="Times New Roman"/>
              </a:rPr>
              <a:t>the </a:t>
            </a:r>
            <a:r>
              <a:rPr sz="3264" dirty="0">
                <a:latin typeface="Times New Roman"/>
                <a:cs typeface="Times New Roman"/>
              </a:rPr>
              <a:t>right</a:t>
            </a:r>
            <a:r>
              <a:rPr sz="3264" spc="-5" dirty="0">
                <a:latin typeface="Times New Roman"/>
                <a:cs typeface="Times New Roman"/>
              </a:rPr>
              <a:t> direction.</a:t>
            </a:r>
            <a:endParaRPr sz="3264" dirty="0">
              <a:latin typeface="Times New Roman"/>
              <a:cs typeface="Times New Roman"/>
            </a:endParaRPr>
          </a:p>
          <a:p>
            <a:pPr marL="563726" marR="1408451" indent="-552785">
              <a:spcBef>
                <a:spcPts val="793"/>
              </a:spcBef>
              <a:buClr>
                <a:srgbClr val="3232CC"/>
              </a:buClr>
              <a:buChar char="•"/>
              <a:tabLst>
                <a:tab pos="563726" algn="l"/>
                <a:tab pos="564302" algn="l"/>
              </a:tabLst>
            </a:pPr>
            <a:r>
              <a:rPr sz="3264" spc="-5" dirty="0">
                <a:latin typeface="Times New Roman"/>
                <a:cs typeface="Times New Roman"/>
              </a:rPr>
              <a:t>Flooding is not practical in </a:t>
            </a:r>
            <a:r>
              <a:rPr sz="3264" dirty="0">
                <a:latin typeface="Times New Roman"/>
                <a:cs typeface="Times New Roman"/>
              </a:rPr>
              <a:t>most  </a:t>
            </a:r>
            <a:r>
              <a:rPr sz="3264" spc="-5" dirty="0">
                <a:latin typeface="Times New Roman"/>
                <a:cs typeface="Times New Roman"/>
              </a:rPr>
              <a:t>applications.</a:t>
            </a:r>
            <a:endParaRPr sz="3264" dirty="0">
              <a:latin typeface="Times New Roman"/>
              <a:cs typeface="Times New Roman"/>
            </a:endParaRPr>
          </a:p>
        </p:txBody>
      </p:sp>
    </p:spTree>
    <p:extLst>
      <p:ext uri="{BB962C8B-B14F-4D97-AF65-F5344CB8AC3E}">
        <p14:creationId xmlns:p14="http://schemas.microsoft.com/office/powerpoint/2010/main" val="5892184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574BC-9C72-4BE0-9057-7E468D7469DD}"/>
              </a:ext>
            </a:extLst>
          </p:cNvPr>
          <p:cNvSpPr>
            <a:spLocks noGrp="1"/>
          </p:cNvSpPr>
          <p:nvPr>
            <p:ph type="title"/>
          </p:nvPr>
        </p:nvSpPr>
        <p:spPr/>
        <p:txBody>
          <a:bodyPr/>
          <a:lstStyle/>
          <a:p>
            <a:endParaRPr lang="en-IN"/>
          </a:p>
        </p:txBody>
      </p:sp>
      <p:pic>
        <p:nvPicPr>
          <p:cNvPr id="1026" name="Picture 2" descr="Computer Networks 2IC10 Routing - ppt download">
            <a:extLst>
              <a:ext uri="{FF2B5EF4-FFF2-40B4-BE49-F238E27FC236}">
                <a16:creationId xmlns:a16="http://schemas.microsoft.com/office/drawing/2014/main" id="{85D22789-72EF-4820-A61D-5AF9B6D6FB0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87623" y="376352"/>
            <a:ext cx="10189029" cy="6284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0519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6C7B93-3F1B-4193-BEC9-CA916D1F885D}"/>
              </a:ext>
            </a:extLst>
          </p:cNvPr>
          <p:cNvSpPr>
            <a:spLocks noGrp="1"/>
          </p:cNvSpPr>
          <p:nvPr>
            <p:ph idx="1"/>
          </p:nvPr>
        </p:nvSpPr>
        <p:spPr>
          <a:xfrm>
            <a:off x="259976" y="197224"/>
            <a:ext cx="11573436" cy="6517341"/>
          </a:xfrm>
        </p:spPr>
        <p:txBody>
          <a:bodyPr/>
          <a:lstStyle/>
          <a:p>
            <a:r>
              <a:rPr lang="en-US" sz="2800" spc="-5" dirty="0"/>
              <a:t>Distance </a:t>
            </a:r>
            <a:r>
              <a:rPr lang="en-US" sz="2800" spc="-45" dirty="0"/>
              <a:t>Vector </a:t>
            </a:r>
            <a:r>
              <a:rPr lang="en-US" sz="2800" dirty="0"/>
              <a:t>Routing </a:t>
            </a:r>
            <a:r>
              <a:rPr lang="en-US" sz="2800" spc="-5" dirty="0"/>
              <a:t>(Bellman-Ford </a:t>
            </a:r>
            <a:r>
              <a:rPr lang="en-US" sz="2800" dirty="0"/>
              <a:t>routing</a:t>
            </a:r>
            <a:r>
              <a:rPr lang="en-US" sz="2800" spc="-20" dirty="0"/>
              <a:t> </a:t>
            </a:r>
            <a:r>
              <a:rPr lang="en-US" sz="2800" spc="-5" dirty="0"/>
              <a:t>algorithm)</a:t>
            </a:r>
          </a:p>
          <a:p>
            <a:endParaRPr lang="en-IN" dirty="0"/>
          </a:p>
        </p:txBody>
      </p:sp>
      <p:sp>
        <p:nvSpPr>
          <p:cNvPr id="5" name="object 3">
            <a:extLst>
              <a:ext uri="{FF2B5EF4-FFF2-40B4-BE49-F238E27FC236}">
                <a16:creationId xmlns:a16="http://schemas.microsoft.com/office/drawing/2014/main" id="{ABEDEED2-8FA1-4A05-A960-3A36001097DB}"/>
              </a:ext>
            </a:extLst>
          </p:cNvPr>
          <p:cNvSpPr txBox="1"/>
          <p:nvPr/>
        </p:nvSpPr>
        <p:spPr>
          <a:xfrm>
            <a:off x="2059941" y="1090931"/>
            <a:ext cx="8074659" cy="2434641"/>
          </a:xfrm>
          <a:prstGeom prst="rect">
            <a:avLst/>
          </a:prstGeom>
        </p:spPr>
        <p:txBody>
          <a:bodyPr vert="horz" wrap="square" lIns="0" tIns="13335" rIns="0" bIns="0" rtlCol="0">
            <a:spAutoFit/>
          </a:bodyPr>
          <a:lstStyle/>
          <a:p>
            <a:pPr marL="355600" indent="-343535">
              <a:spcBef>
                <a:spcPts val="105"/>
              </a:spcBef>
              <a:buFont typeface="Arial"/>
              <a:buChar char="•"/>
              <a:tabLst>
                <a:tab pos="355600" algn="l"/>
                <a:tab pos="356235" algn="l"/>
              </a:tabLst>
            </a:pPr>
            <a:r>
              <a:rPr sz="2000" spc="-5" dirty="0">
                <a:latin typeface="Times New Roman"/>
                <a:cs typeface="Times New Roman"/>
              </a:rPr>
              <a:t>Dynamic </a:t>
            </a:r>
            <a:r>
              <a:rPr sz="2000" dirty="0">
                <a:latin typeface="Times New Roman"/>
                <a:cs typeface="Times New Roman"/>
              </a:rPr>
              <a:t>routing</a:t>
            </a:r>
            <a:r>
              <a:rPr sz="2000" spc="-35" dirty="0">
                <a:latin typeface="Times New Roman"/>
                <a:cs typeface="Times New Roman"/>
              </a:rPr>
              <a:t> </a:t>
            </a:r>
            <a:r>
              <a:rPr sz="2000" dirty="0">
                <a:latin typeface="Times New Roman"/>
                <a:cs typeface="Times New Roman"/>
              </a:rPr>
              <a:t>algorithm</a:t>
            </a:r>
          </a:p>
          <a:p>
            <a:pPr>
              <a:spcBef>
                <a:spcPts val="20"/>
              </a:spcBef>
              <a:buFont typeface="Arial"/>
              <a:buChar char="•"/>
            </a:pPr>
            <a:endParaRPr sz="2900" dirty="0">
              <a:latin typeface="Times New Roman"/>
              <a:cs typeface="Times New Roman"/>
            </a:endParaRPr>
          </a:p>
          <a:p>
            <a:pPr marL="355600" indent="-343535">
              <a:spcBef>
                <a:spcPts val="5"/>
              </a:spcBef>
              <a:buFont typeface="Arial"/>
              <a:buChar char="•"/>
              <a:tabLst>
                <a:tab pos="355600" algn="l"/>
                <a:tab pos="356235" algn="l"/>
              </a:tabLst>
            </a:pPr>
            <a:r>
              <a:rPr sz="2000" dirty="0">
                <a:latin typeface="Times New Roman"/>
                <a:cs typeface="Times New Roman"/>
              </a:rPr>
              <a:t>Operation:</a:t>
            </a:r>
          </a:p>
          <a:p>
            <a:pPr marL="756285" marR="5715" lvl="1" indent="-287020">
              <a:spcBef>
                <a:spcPts val="480"/>
              </a:spcBef>
              <a:buFont typeface="Arial"/>
              <a:buChar char="–"/>
              <a:tabLst>
                <a:tab pos="756285" algn="l"/>
                <a:tab pos="756920" algn="l"/>
              </a:tabLst>
            </a:pPr>
            <a:r>
              <a:rPr sz="2000" dirty="0">
                <a:latin typeface="Times New Roman"/>
                <a:cs typeface="Times New Roman"/>
              </a:rPr>
              <a:t>Each </a:t>
            </a:r>
            <a:r>
              <a:rPr sz="2000" spc="-5" dirty="0">
                <a:latin typeface="Times New Roman"/>
                <a:cs typeface="Times New Roman"/>
              </a:rPr>
              <a:t>router </a:t>
            </a:r>
            <a:r>
              <a:rPr sz="2000" spc="-10" dirty="0">
                <a:latin typeface="Times New Roman"/>
                <a:cs typeface="Times New Roman"/>
              </a:rPr>
              <a:t>maintain </a:t>
            </a:r>
            <a:r>
              <a:rPr sz="2000" dirty="0">
                <a:latin typeface="Times New Roman"/>
                <a:cs typeface="Times New Roman"/>
              </a:rPr>
              <a:t>a </a:t>
            </a:r>
            <a:r>
              <a:rPr sz="2000" spc="-5" dirty="0">
                <a:latin typeface="Times New Roman"/>
                <a:cs typeface="Times New Roman"/>
              </a:rPr>
              <a:t>table (i.e., </a:t>
            </a:r>
            <a:r>
              <a:rPr sz="2000" dirty="0">
                <a:latin typeface="Times New Roman"/>
                <a:cs typeface="Times New Roman"/>
              </a:rPr>
              <a:t>a </a:t>
            </a:r>
            <a:r>
              <a:rPr sz="2000" spc="-5" dirty="0">
                <a:latin typeface="Times New Roman"/>
                <a:cs typeface="Times New Roman"/>
              </a:rPr>
              <a:t>vector) giving the </a:t>
            </a:r>
            <a:r>
              <a:rPr sz="2000" dirty="0">
                <a:latin typeface="Times New Roman"/>
                <a:cs typeface="Times New Roman"/>
              </a:rPr>
              <a:t>best </a:t>
            </a:r>
            <a:r>
              <a:rPr sz="2000" spc="-5" dirty="0">
                <a:latin typeface="Times New Roman"/>
                <a:cs typeface="Times New Roman"/>
              </a:rPr>
              <a:t>known  </a:t>
            </a:r>
            <a:r>
              <a:rPr sz="2000" dirty="0">
                <a:latin typeface="Times New Roman"/>
                <a:cs typeface="Times New Roman"/>
              </a:rPr>
              <a:t>distance </a:t>
            </a:r>
            <a:r>
              <a:rPr sz="2000" spc="-5" dirty="0">
                <a:latin typeface="Times New Roman"/>
                <a:cs typeface="Times New Roman"/>
              </a:rPr>
              <a:t>to each </a:t>
            </a:r>
            <a:r>
              <a:rPr sz="2000" dirty="0">
                <a:latin typeface="Times New Roman"/>
                <a:cs typeface="Times New Roman"/>
              </a:rPr>
              <a:t>destination and which </a:t>
            </a:r>
            <a:r>
              <a:rPr sz="2000" spc="-5" dirty="0">
                <a:latin typeface="Times New Roman"/>
                <a:cs typeface="Times New Roman"/>
              </a:rPr>
              <a:t>link to </a:t>
            </a:r>
            <a:r>
              <a:rPr sz="2000" dirty="0">
                <a:latin typeface="Times New Roman"/>
                <a:cs typeface="Times New Roman"/>
              </a:rPr>
              <a:t>use </a:t>
            </a:r>
            <a:r>
              <a:rPr sz="2000" spc="-5" dirty="0">
                <a:latin typeface="Times New Roman"/>
                <a:cs typeface="Times New Roman"/>
              </a:rPr>
              <a:t>to </a:t>
            </a:r>
            <a:r>
              <a:rPr sz="2000" dirty="0">
                <a:latin typeface="Times New Roman"/>
                <a:cs typeface="Times New Roman"/>
              </a:rPr>
              <a:t>get</a:t>
            </a:r>
            <a:r>
              <a:rPr sz="2000" spc="-125" dirty="0">
                <a:latin typeface="Times New Roman"/>
                <a:cs typeface="Times New Roman"/>
              </a:rPr>
              <a:t> </a:t>
            </a:r>
            <a:r>
              <a:rPr sz="2000" dirty="0">
                <a:latin typeface="Times New Roman"/>
                <a:cs typeface="Times New Roman"/>
              </a:rPr>
              <a:t>there.</a:t>
            </a:r>
          </a:p>
          <a:p>
            <a:pPr marL="756285" marR="5080" lvl="1" indent="-287020">
              <a:spcBef>
                <a:spcPts val="480"/>
              </a:spcBef>
              <a:buFont typeface="Arial"/>
              <a:buChar char="–"/>
              <a:tabLst>
                <a:tab pos="756285" algn="l"/>
                <a:tab pos="756920" algn="l"/>
                <a:tab pos="1178560" algn="l"/>
                <a:tab pos="2218055" algn="l"/>
                <a:tab pos="3062605" algn="l"/>
                <a:tab pos="4068445" algn="l"/>
                <a:tab pos="4742180" algn="l"/>
                <a:tab pos="5558155" algn="l"/>
                <a:tab pos="6976745" algn="l"/>
                <a:tab pos="7822565" algn="l"/>
              </a:tabLst>
            </a:pPr>
            <a:r>
              <a:rPr sz="2000" dirty="0">
                <a:latin typeface="Times New Roman"/>
                <a:cs typeface="Times New Roman"/>
              </a:rPr>
              <a:t>In	d</a:t>
            </a:r>
            <a:r>
              <a:rPr sz="2000" spc="-15" dirty="0">
                <a:latin typeface="Times New Roman"/>
                <a:cs typeface="Times New Roman"/>
              </a:rPr>
              <a:t>i</a:t>
            </a:r>
            <a:r>
              <a:rPr sz="2000" dirty="0">
                <a:latin typeface="Times New Roman"/>
                <a:cs typeface="Times New Roman"/>
              </a:rPr>
              <a:t>st</a:t>
            </a:r>
            <a:r>
              <a:rPr sz="2000" spc="-20" dirty="0">
                <a:latin typeface="Times New Roman"/>
                <a:cs typeface="Times New Roman"/>
              </a:rPr>
              <a:t>a</a:t>
            </a:r>
            <a:r>
              <a:rPr sz="2000" dirty="0">
                <a:latin typeface="Times New Roman"/>
                <a:cs typeface="Times New Roman"/>
              </a:rPr>
              <a:t>nce	vec</a:t>
            </a:r>
            <a:r>
              <a:rPr sz="2000" spc="-15" dirty="0">
                <a:latin typeface="Times New Roman"/>
                <a:cs typeface="Times New Roman"/>
              </a:rPr>
              <a:t>t</a:t>
            </a:r>
            <a:r>
              <a:rPr sz="2000" dirty="0">
                <a:latin typeface="Times New Roman"/>
                <a:cs typeface="Times New Roman"/>
              </a:rPr>
              <a:t>or	</a:t>
            </a:r>
            <a:r>
              <a:rPr sz="2000" spc="-10" dirty="0">
                <a:latin typeface="Times New Roman"/>
                <a:cs typeface="Times New Roman"/>
              </a:rPr>
              <a:t>r</a:t>
            </a:r>
            <a:r>
              <a:rPr sz="2000" dirty="0">
                <a:latin typeface="Times New Roman"/>
                <a:cs typeface="Times New Roman"/>
              </a:rPr>
              <a:t>out</a:t>
            </a:r>
            <a:r>
              <a:rPr sz="2000" spc="-25" dirty="0">
                <a:latin typeface="Times New Roman"/>
                <a:cs typeface="Times New Roman"/>
              </a:rPr>
              <a:t>i</a:t>
            </a:r>
            <a:r>
              <a:rPr sz="2000" dirty="0">
                <a:latin typeface="Times New Roman"/>
                <a:cs typeface="Times New Roman"/>
              </a:rPr>
              <a:t>ng,	ea</a:t>
            </a:r>
            <a:r>
              <a:rPr sz="2000" spc="-20" dirty="0">
                <a:latin typeface="Times New Roman"/>
                <a:cs typeface="Times New Roman"/>
              </a:rPr>
              <a:t>c</a:t>
            </a:r>
            <a:r>
              <a:rPr sz="2000" dirty="0">
                <a:latin typeface="Times New Roman"/>
                <a:cs typeface="Times New Roman"/>
              </a:rPr>
              <a:t>h	</a:t>
            </a:r>
            <a:r>
              <a:rPr sz="2000" spc="-10" dirty="0">
                <a:latin typeface="Times New Roman"/>
                <a:cs typeface="Times New Roman"/>
              </a:rPr>
              <a:t>r</a:t>
            </a:r>
            <a:r>
              <a:rPr sz="2000" dirty="0">
                <a:latin typeface="Times New Roman"/>
                <a:cs typeface="Times New Roman"/>
              </a:rPr>
              <a:t>o</a:t>
            </a:r>
            <a:r>
              <a:rPr sz="2000" spc="10" dirty="0">
                <a:latin typeface="Times New Roman"/>
                <a:cs typeface="Times New Roman"/>
              </a:rPr>
              <a:t>u</a:t>
            </a:r>
            <a:r>
              <a:rPr sz="2000" spc="-20" dirty="0">
                <a:latin typeface="Times New Roman"/>
                <a:cs typeface="Times New Roman"/>
              </a:rPr>
              <a:t>t</a:t>
            </a:r>
            <a:r>
              <a:rPr sz="2000" dirty="0">
                <a:latin typeface="Times New Roman"/>
                <a:cs typeface="Times New Roman"/>
              </a:rPr>
              <a:t>er	per</a:t>
            </a:r>
            <a:r>
              <a:rPr sz="2000" spc="-10" dirty="0">
                <a:latin typeface="Times New Roman"/>
                <a:cs typeface="Times New Roman"/>
              </a:rPr>
              <a:t>i</a:t>
            </a:r>
            <a:r>
              <a:rPr sz="2000" dirty="0">
                <a:latin typeface="Times New Roman"/>
                <a:cs typeface="Times New Roman"/>
              </a:rPr>
              <a:t>odi</a:t>
            </a:r>
            <a:r>
              <a:rPr sz="2000" spc="-10" dirty="0">
                <a:latin typeface="Times New Roman"/>
                <a:cs typeface="Times New Roman"/>
              </a:rPr>
              <a:t>c</a:t>
            </a:r>
            <a:r>
              <a:rPr sz="2000" dirty="0">
                <a:latin typeface="Times New Roman"/>
                <a:cs typeface="Times New Roman"/>
              </a:rPr>
              <a:t>a</a:t>
            </a:r>
            <a:r>
              <a:rPr sz="2000" spc="-20" dirty="0">
                <a:latin typeface="Times New Roman"/>
                <a:cs typeface="Times New Roman"/>
              </a:rPr>
              <a:t>ll</a:t>
            </a:r>
            <a:r>
              <a:rPr sz="2000" dirty="0">
                <a:latin typeface="Times New Roman"/>
                <a:cs typeface="Times New Roman"/>
              </a:rPr>
              <a:t>y	sh</a:t>
            </a:r>
            <a:r>
              <a:rPr sz="2000" spc="-15" dirty="0">
                <a:latin typeface="Times New Roman"/>
                <a:cs typeface="Times New Roman"/>
              </a:rPr>
              <a:t>a</a:t>
            </a:r>
            <a:r>
              <a:rPr sz="2000" dirty="0">
                <a:latin typeface="Times New Roman"/>
                <a:cs typeface="Times New Roman"/>
              </a:rPr>
              <a:t>res	</a:t>
            </a:r>
            <a:r>
              <a:rPr sz="2000" spc="-20" dirty="0">
                <a:latin typeface="Times New Roman"/>
                <a:cs typeface="Times New Roman"/>
              </a:rPr>
              <a:t>i</a:t>
            </a:r>
            <a:r>
              <a:rPr sz="2000" dirty="0">
                <a:latin typeface="Times New Roman"/>
                <a:cs typeface="Times New Roman"/>
              </a:rPr>
              <a:t>ts  knowledge about the entire network with </a:t>
            </a:r>
            <a:r>
              <a:rPr sz="2000" spc="-5" dirty="0">
                <a:latin typeface="Times New Roman"/>
                <a:cs typeface="Times New Roman"/>
              </a:rPr>
              <a:t>its</a:t>
            </a:r>
            <a:r>
              <a:rPr sz="2000" spc="-150" dirty="0">
                <a:latin typeface="Times New Roman"/>
                <a:cs typeface="Times New Roman"/>
              </a:rPr>
              <a:t> </a:t>
            </a:r>
            <a:r>
              <a:rPr sz="2000" dirty="0">
                <a:latin typeface="Times New Roman"/>
                <a:cs typeface="Times New Roman"/>
              </a:rPr>
              <a:t>neighbors.</a:t>
            </a:r>
          </a:p>
        </p:txBody>
      </p:sp>
      <p:sp>
        <p:nvSpPr>
          <p:cNvPr id="6" name="object 5">
            <a:extLst>
              <a:ext uri="{FF2B5EF4-FFF2-40B4-BE49-F238E27FC236}">
                <a16:creationId xmlns:a16="http://schemas.microsoft.com/office/drawing/2014/main" id="{3D130282-8022-4824-8E5E-FAF60F80FC7B}"/>
              </a:ext>
            </a:extLst>
          </p:cNvPr>
          <p:cNvSpPr/>
          <p:nvPr/>
        </p:nvSpPr>
        <p:spPr>
          <a:xfrm>
            <a:off x="3297428" y="3687828"/>
            <a:ext cx="5728843" cy="1105786"/>
          </a:xfrm>
          <a:prstGeom prst="rect">
            <a:avLst/>
          </a:prstGeom>
          <a:blipFill>
            <a:blip r:embed="rId2" cstate="print"/>
            <a:stretch>
              <a:fillRect/>
            </a:stretch>
          </a:blipFill>
        </p:spPr>
        <p:txBody>
          <a:bodyPr wrap="square" lIns="0" tIns="0" rIns="0" bIns="0" rtlCol="0"/>
          <a:lstStyle/>
          <a:p>
            <a:endParaRPr/>
          </a:p>
        </p:txBody>
      </p:sp>
      <p:sp>
        <p:nvSpPr>
          <p:cNvPr id="7" name="object 4">
            <a:extLst>
              <a:ext uri="{FF2B5EF4-FFF2-40B4-BE49-F238E27FC236}">
                <a16:creationId xmlns:a16="http://schemas.microsoft.com/office/drawing/2014/main" id="{DC0AFA43-3EAD-415E-8A6E-EF6589969C37}"/>
              </a:ext>
            </a:extLst>
          </p:cNvPr>
          <p:cNvSpPr txBox="1"/>
          <p:nvPr/>
        </p:nvSpPr>
        <p:spPr>
          <a:xfrm>
            <a:off x="2517444" y="4993082"/>
            <a:ext cx="7616190" cy="941069"/>
          </a:xfrm>
          <a:prstGeom prst="rect">
            <a:avLst/>
          </a:prstGeom>
        </p:spPr>
        <p:txBody>
          <a:bodyPr vert="horz" wrap="square" lIns="0" tIns="13335" rIns="0" bIns="0" rtlCol="0">
            <a:spAutoFit/>
          </a:bodyPr>
          <a:lstStyle/>
          <a:p>
            <a:pPr marL="299085" marR="5080" indent="-287020" algn="just">
              <a:spcBef>
                <a:spcPts val="105"/>
              </a:spcBef>
            </a:pPr>
            <a:r>
              <a:rPr sz="2000" dirty="0">
                <a:latin typeface="Arial"/>
                <a:cs typeface="Arial"/>
              </a:rPr>
              <a:t>– </a:t>
            </a:r>
            <a:r>
              <a:rPr sz="2000" dirty="0">
                <a:latin typeface="Times New Roman"/>
                <a:cs typeface="Times New Roman"/>
              </a:rPr>
              <a:t>The </a:t>
            </a:r>
            <a:r>
              <a:rPr sz="2000" spc="-5" dirty="0">
                <a:latin typeface="Times New Roman"/>
                <a:cs typeface="Times New Roman"/>
              </a:rPr>
              <a:t>preferred outgoing line </a:t>
            </a:r>
            <a:r>
              <a:rPr sz="2000" spc="-10" dirty="0">
                <a:latin typeface="Times New Roman"/>
                <a:cs typeface="Times New Roman"/>
              </a:rPr>
              <a:t>to </a:t>
            </a:r>
            <a:r>
              <a:rPr sz="2000" spc="-5" dirty="0">
                <a:latin typeface="Times New Roman"/>
                <a:cs typeface="Times New Roman"/>
              </a:rPr>
              <a:t>use for that destination and an </a:t>
            </a:r>
            <a:r>
              <a:rPr sz="2000" spc="-10" dirty="0">
                <a:latin typeface="Times New Roman"/>
                <a:cs typeface="Times New Roman"/>
              </a:rPr>
              <a:t>estimate  </a:t>
            </a:r>
            <a:r>
              <a:rPr sz="2000" dirty="0">
                <a:latin typeface="Times New Roman"/>
                <a:cs typeface="Times New Roman"/>
              </a:rPr>
              <a:t>of the </a:t>
            </a:r>
            <a:r>
              <a:rPr sz="2000" spc="-5" dirty="0">
                <a:latin typeface="Times New Roman"/>
                <a:cs typeface="Times New Roman"/>
              </a:rPr>
              <a:t>distance to that destination. </a:t>
            </a:r>
            <a:r>
              <a:rPr sz="2000" spc="-20" dirty="0">
                <a:latin typeface="Times New Roman"/>
                <a:cs typeface="Times New Roman"/>
              </a:rPr>
              <a:t>Eventually, </a:t>
            </a:r>
            <a:r>
              <a:rPr sz="2000" spc="-5" dirty="0">
                <a:latin typeface="Times New Roman"/>
                <a:cs typeface="Times New Roman"/>
              </a:rPr>
              <a:t>every router </a:t>
            </a:r>
            <a:r>
              <a:rPr sz="2000" dirty="0">
                <a:latin typeface="Times New Roman"/>
                <a:cs typeface="Times New Roman"/>
              </a:rPr>
              <a:t>knows </a:t>
            </a:r>
            <a:r>
              <a:rPr sz="2000" spc="-5" dirty="0">
                <a:latin typeface="Times New Roman"/>
                <a:cs typeface="Times New Roman"/>
              </a:rPr>
              <a:t>the  </a:t>
            </a:r>
            <a:r>
              <a:rPr sz="2000" dirty="0">
                <a:latin typeface="Times New Roman"/>
                <a:cs typeface="Times New Roman"/>
              </a:rPr>
              <a:t>best </a:t>
            </a:r>
            <a:r>
              <a:rPr sz="2000" spc="-5" dirty="0">
                <a:latin typeface="Times New Roman"/>
                <a:cs typeface="Times New Roman"/>
              </a:rPr>
              <a:t>link to </a:t>
            </a:r>
            <a:r>
              <a:rPr sz="2000" dirty="0">
                <a:latin typeface="Times New Roman"/>
                <a:cs typeface="Times New Roman"/>
              </a:rPr>
              <a:t>reach </a:t>
            </a:r>
            <a:r>
              <a:rPr sz="2000" spc="-5" dirty="0">
                <a:latin typeface="Times New Roman"/>
                <a:cs typeface="Times New Roman"/>
              </a:rPr>
              <a:t>each</a:t>
            </a:r>
            <a:r>
              <a:rPr sz="2000" spc="-50" dirty="0">
                <a:latin typeface="Times New Roman"/>
                <a:cs typeface="Times New Roman"/>
              </a:rPr>
              <a:t> </a:t>
            </a:r>
            <a:r>
              <a:rPr sz="2000" dirty="0">
                <a:latin typeface="Times New Roman"/>
                <a:cs typeface="Times New Roman"/>
              </a:rPr>
              <a:t>destination.</a:t>
            </a:r>
          </a:p>
        </p:txBody>
      </p:sp>
    </p:spTree>
    <p:extLst>
      <p:ext uri="{BB962C8B-B14F-4D97-AF65-F5344CB8AC3E}">
        <p14:creationId xmlns:p14="http://schemas.microsoft.com/office/powerpoint/2010/main" val="18029320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D7E1F367-9969-483D-9039-15C60D4F3666}"/>
              </a:ext>
            </a:extLst>
          </p:cNvPr>
          <p:cNvPicPr>
            <a:picLocks noGrp="1" noChangeAspect="1"/>
          </p:cNvPicPr>
          <p:nvPr>
            <p:ph idx="1"/>
          </p:nvPr>
        </p:nvPicPr>
        <p:blipFill>
          <a:blip r:embed="rId2"/>
          <a:stretch>
            <a:fillRect/>
          </a:stretch>
        </p:blipFill>
        <p:spPr>
          <a:xfrm>
            <a:off x="1129227" y="172898"/>
            <a:ext cx="5761219" cy="3727311"/>
          </a:xfrm>
        </p:spPr>
      </p:pic>
      <p:pic>
        <p:nvPicPr>
          <p:cNvPr id="10" name="Content Placeholder 5">
            <a:extLst>
              <a:ext uri="{FF2B5EF4-FFF2-40B4-BE49-F238E27FC236}">
                <a16:creationId xmlns:a16="http://schemas.microsoft.com/office/drawing/2014/main" id="{3ADC4516-759D-42BB-B600-A68FEABC7CC6}"/>
              </a:ext>
            </a:extLst>
          </p:cNvPr>
          <p:cNvPicPr>
            <a:picLocks noChangeAspect="1"/>
          </p:cNvPicPr>
          <p:nvPr/>
        </p:nvPicPr>
        <p:blipFill>
          <a:blip r:embed="rId3"/>
          <a:stretch>
            <a:fillRect/>
          </a:stretch>
        </p:blipFill>
        <p:spPr>
          <a:xfrm>
            <a:off x="4213413" y="3994283"/>
            <a:ext cx="6610566" cy="2690819"/>
          </a:xfrm>
          <a:prstGeom prst="rect">
            <a:avLst/>
          </a:prstGeom>
        </p:spPr>
      </p:pic>
    </p:spTree>
    <p:extLst>
      <p:ext uri="{BB962C8B-B14F-4D97-AF65-F5344CB8AC3E}">
        <p14:creationId xmlns:p14="http://schemas.microsoft.com/office/powerpoint/2010/main" val="1172231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31DD9-0CE5-4818-BE00-01094ABDFD21}"/>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C6FEEABD-DC7A-459D-8442-0BAF91CCD784}"/>
              </a:ext>
            </a:extLst>
          </p:cNvPr>
          <p:cNvSpPr>
            <a:spLocks noGrp="1"/>
          </p:cNvSpPr>
          <p:nvPr>
            <p:ph idx="1"/>
          </p:nvPr>
        </p:nvSpPr>
        <p:spPr/>
        <p:txBody>
          <a:bodyPr/>
          <a:lstStyle/>
          <a:p>
            <a:r>
              <a:rPr lang="en-US" sz="1800" dirty="0">
                <a:effectLst/>
                <a:latin typeface="Times New Roman" panose="02020603050405020304" pitchFamily="18" charset="0"/>
                <a:ea typeface="Calibri" panose="020F0502020204030204" pitchFamily="34" charset="0"/>
              </a:rPr>
              <a:t>The Network Layer is responsible for getting packets from the source to the destination.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To do so, the network layer must know about the topology of the network.</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It also chooses the appropriate path in networks.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It must also take consider the situation of overloading or underloading the communication lines while choosing the routes across the networks.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Footer Placeholder 3">
            <a:extLst>
              <a:ext uri="{FF2B5EF4-FFF2-40B4-BE49-F238E27FC236}">
                <a16:creationId xmlns:a16="http://schemas.microsoft.com/office/drawing/2014/main" id="{B6D540DF-F047-43F1-BA23-90F937C94850}"/>
              </a:ext>
            </a:extLst>
          </p:cNvPr>
          <p:cNvSpPr>
            <a:spLocks noGrp="1"/>
          </p:cNvSpPr>
          <p:nvPr>
            <p:ph type="ftr" sz="quarter" idx="11"/>
          </p:nvPr>
        </p:nvSpPr>
        <p:spPr/>
        <p:txBody>
          <a:bodyPr/>
          <a:lstStyle/>
          <a:p>
            <a:r>
              <a:rPr lang="en-US" sz="1200" dirty="0"/>
              <a:t>COMPUTER NETWORKS - 19CS3602</a:t>
            </a:r>
          </a:p>
        </p:txBody>
      </p:sp>
      <p:pic>
        <p:nvPicPr>
          <p:cNvPr id="5" name="Picture 4" descr="DSU Banglore Admission 2022 : Courses, Eligibility, Specializations">
            <a:extLst>
              <a:ext uri="{FF2B5EF4-FFF2-40B4-BE49-F238E27FC236}">
                <a16:creationId xmlns:a16="http://schemas.microsoft.com/office/drawing/2014/main" id="{97496FFA-6EC3-4E89-8BD1-34CE33A462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276" t="12519" r="15457" b="17052"/>
          <a:stretch/>
        </p:blipFill>
        <p:spPr bwMode="auto">
          <a:xfrm>
            <a:off x="8168639" y="451513"/>
            <a:ext cx="1026161" cy="1058654"/>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a:extLst>
              <a:ext uri="{FF2B5EF4-FFF2-40B4-BE49-F238E27FC236}">
                <a16:creationId xmlns:a16="http://schemas.microsoft.com/office/drawing/2014/main" id="{F4CD0207-0B8C-4AA2-9674-5976131964C4}"/>
              </a:ext>
            </a:extLst>
          </p:cNvPr>
          <p:cNvSpPr txBox="1">
            <a:spLocks/>
          </p:cNvSpPr>
          <p:nvPr/>
        </p:nvSpPr>
        <p:spPr>
          <a:xfrm>
            <a:off x="829734" y="274320"/>
            <a:ext cx="6297612"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DAYANANDA SAGAR UNIVERSITY , DEPARTMENT OF CSE</a:t>
            </a:r>
            <a:endParaRPr lang="en-US" dirty="0"/>
          </a:p>
        </p:txBody>
      </p:sp>
    </p:spTree>
    <p:extLst>
      <p:ext uri="{BB962C8B-B14F-4D97-AF65-F5344CB8AC3E}">
        <p14:creationId xmlns:p14="http://schemas.microsoft.com/office/powerpoint/2010/main" val="8011344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a:extLst>
              <a:ext uri="{FF2B5EF4-FFF2-40B4-BE49-F238E27FC236}">
                <a16:creationId xmlns:a16="http://schemas.microsoft.com/office/drawing/2014/main" id="{C12386A2-A9DE-4BC8-988A-9C9E4F14B948}"/>
              </a:ext>
            </a:extLst>
          </p:cNvPr>
          <p:cNvPicPr>
            <a:picLocks noGrp="1" noChangeAspect="1"/>
          </p:cNvPicPr>
          <p:nvPr>
            <p:ph idx="1"/>
          </p:nvPr>
        </p:nvPicPr>
        <p:blipFill>
          <a:blip r:embed="rId2"/>
          <a:stretch>
            <a:fillRect/>
          </a:stretch>
        </p:blipFill>
        <p:spPr>
          <a:xfrm>
            <a:off x="1551077" y="694490"/>
            <a:ext cx="8050123" cy="5469956"/>
          </a:xfrm>
        </p:spPr>
      </p:pic>
    </p:spTree>
    <p:extLst>
      <p:ext uri="{BB962C8B-B14F-4D97-AF65-F5344CB8AC3E}">
        <p14:creationId xmlns:p14="http://schemas.microsoft.com/office/powerpoint/2010/main" val="3545111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30FD5-FEF2-4AEE-AABE-29A929F89C7C}"/>
              </a:ext>
            </a:extLst>
          </p:cNvPr>
          <p:cNvSpPr>
            <a:spLocks noGrp="1"/>
          </p:cNvSpPr>
          <p:nvPr>
            <p:ph type="title"/>
          </p:nvPr>
        </p:nvSpPr>
        <p:spPr/>
        <p:txBody>
          <a:bodyPr/>
          <a:lstStyle/>
          <a:p>
            <a:endParaRPr lang="en-IN"/>
          </a:p>
        </p:txBody>
      </p:sp>
      <p:sp>
        <p:nvSpPr>
          <p:cNvPr id="4" name="Footer Placeholder 3">
            <a:extLst>
              <a:ext uri="{FF2B5EF4-FFF2-40B4-BE49-F238E27FC236}">
                <a16:creationId xmlns:a16="http://schemas.microsoft.com/office/drawing/2014/main" id="{A5A66594-C67A-4D61-9C32-E19746809632}"/>
              </a:ext>
            </a:extLst>
          </p:cNvPr>
          <p:cNvSpPr>
            <a:spLocks noGrp="1"/>
          </p:cNvSpPr>
          <p:nvPr>
            <p:ph type="ftr" sz="quarter" idx="11"/>
          </p:nvPr>
        </p:nvSpPr>
        <p:spPr/>
        <p:txBody>
          <a:bodyPr/>
          <a:lstStyle/>
          <a:p>
            <a:r>
              <a:rPr lang="en-US"/>
              <a:t>COMPUTER NETWORKS - 19CS3602</a:t>
            </a:r>
            <a:endParaRPr lang="en-US" dirty="0"/>
          </a:p>
        </p:txBody>
      </p:sp>
      <p:pic>
        <p:nvPicPr>
          <p:cNvPr id="10" name="Content Placeholder 9">
            <a:extLst>
              <a:ext uri="{FF2B5EF4-FFF2-40B4-BE49-F238E27FC236}">
                <a16:creationId xmlns:a16="http://schemas.microsoft.com/office/drawing/2014/main" id="{D7F9154C-2724-4645-9B21-A44BF1E4523A}"/>
              </a:ext>
            </a:extLst>
          </p:cNvPr>
          <p:cNvPicPr>
            <a:picLocks noGrp="1" noChangeAspect="1"/>
          </p:cNvPicPr>
          <p:nvPr>
            <p:ph idx="1"/>
          </p:nvPr>
        </p:nvPicPr>
        <p:blipFill>
          <a:blip r:embed="rId2"/>
          <a:stretch>
            <a:fillRect/>
          </a:stretch>
        </p:blipFill>
        <p:spPr>
          <a:xfrm>
            <a:off x="955976" y="741640"/>
            <a:ext cx="9541449" cy="5267584"/>
          </a:xfrm>
        </p:spPr>
      </p:pic>
    </p:spTree>
    <p:extLst>
      <p:ext uri="{BB962C8B-B14F-4D97-AF65-F5344CB8AC3E}">
        <p14:creationId xmlns:p14="http://schemas.microsoft.com/office/powerpoint/2010/main" val="23468410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69AF5-F571-4DD7-9FEC-ADD52924D191}"/>
              </a:ext>
            </a:extLst>
          </p:cNvPr>
          <p:cNvSpPr>
            <a:spLocks noGrp="1"/>
          </p:cNvSpPr>
          <p:nvPr>
            <p:ph type="title"/>
          </p:nvPr>
        </p:nvSpPr>
        <p:spPr/>
        <p:txBody>
          <a:bodyPr/>
          <a:lstStyle/>
          <a:p>
            <a:r>
              <a:rPr lang="en-US" dirty="0"/>
              <a:t>What is </a:t>
            </a:r>
            <a:r>
              <a:rPr lang="en-US" b="0" i="0" dirty="0">
                <a:solidFill>
                  <a:srgbClr val="202124"/>
                </a:solidFill>
                <a:effectLst/>
                <a:latin typeface="arial" panose="020B0604020202020204" pitchFamily="34" charset="0"/>
              </a:rPr>
              <a:t>The Count to Infinity problem </a:t>
            </a:r>
            <a:endParaRPr lang="en-IN" dirty="0"/>
          </a:p>
        </p:txBody>
      </p:sp>
      <p:sp>
        <p:nvSpPr>
          <p:cNvPr id="3" name="Content Placeholder 2">
            <a:extLst>
              <a:ext uri="{FF2B5EF4-FFF2-40B4-BE49-F238E27FC236}">
                <a16:creationId xmlns:a16="http://schemas.microsoft.com/office/drawing/2014/main" id="{41EB2D4C-30B8-4725-A5DF-51448029A308}"/>
              </a:ext>
            </a:extLst>
          </p:cNvPr>
          <p:cNvSpPr>
            <a:spLocks noGrp="1"/>
          </p:cNvSpPr>
          <p:nvPr>
            <p:ph idx="1"/>
          </p:nvPr>
        </p:nvSpPr>
        <p:spPr/>
        <p:txBody>
          <a:bodyPr/>
          <a:lstStyle/>
          <a:p>
            <a:r>
              <a:rPr lang="en-US" b="0" i="0" dirty="0">
                <a:solidFill>
                  <a:srgbClr val="202124"/>
                </a:solidFill>
                <a:effectLst/>
                <a:latin typeface="arial" panose="020B0604020202020204" pitchFamily="34" charset="0"/>
              </a:rPr>
              <a:t>The Count to Infinity problem </a:t>
            </a:r>
            <a:r>
              <a:rPr lang="en-US" b="1" i="0" dirty="0">
                <a:solidFill>
                  <a:srgbClr val="202124"/>
                </a:solidFill>
                <a:effectLst/>
                <a:latin typeface="arial" panose="020B0604020202020204" pitchFamily="34" charset="0"/>
              </a:rPr>
              <a:t>arises from the routing loop in this Distance Vector Routing(DVR) network</a:t>
            </a:r>
            <a:r>
              <a:rPr lang="en-US" b="0" i="0" dirty="0">
                <a:solidFill>
                  <a:srgbClr val="202124"/>
                </a:solidFill>
                <a:effectLst/>
                <a:latin typeface="arial" panose="020B0604020202020204" pitchFamily="34" charset="0"/>
              </a:rPr>
              <a:t>. Such Routing Loops usually occurs when 2 routers send an update together at the same time or when an interface goes down</a:t>
            </a:r>
            <a:endParaRPr lang="en-IN" dirty="0"/>
          </a:p>
        </p:txBody>
      </p:sp>
    </p:spTree>
    <p:extLst>
      <p:ext uri="{BB962C8B-B14F-4D97-AF65-F5344CB8AC3E}">
        <p14:creationId xmlns:p14="http://schemas.microsoft.com/office/powerpoint/2010/main" val="9270297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554C0-8BC9-4651-A949-AC44320B7484}"/>
              </a:ext>
            </a:extLst>
          </p:cNvPr>
          <p:cNvSpPr>
            <a:spLocks noGrp="1"/>
          </p:cNvSpPr>
          <p:nvPr>
            <p:ph type="title"/>
          </p:nvPr>
        </p:nvSpPr>
        <p:spPr/>
        <p:txBody>
          <a:bodyPr/>
          <a:lstStyle/>
          <a:p>
            <a:r>
              <a:rPr lang="en-IN" spc="-5" dirty="0"/>
              <a:t>Count to </a:t>
            </a:r>
            <a:r>
              <a:rPr lang="en-IN" dirty="0"/>
              <a:t>Infinity</a:t>
            </a:r>
            <a:r>
              <a:rPr lang="en-IN" spc="-65" dirty="0"/>
              <a:t> </a:t>
            </a:r>
            <a:r>
              <a:rPr lang="en-IN" spc="-5" dirty="0"/>
              <a:t>Problem</a:t>
            </a:r>
            <a:endParaRPr lang="en-IN" dirty="0"/>
          </a:p>
        </p:txBody>
      </p:sp>
      <p:sp>
        <p:nvSpPr>
          <p:cNvPr id="4" name="object 3">
            <a:extLst>
              <a:ext uri="{FF2B5EF4-FFF2-40B4-BE49-F238E27FC236}">
                <a16:creationId xmlns:a16="http://schemas.microsoft.com/office/drawing/2014/main" id="{7DB740A1-85E9-469E-B70D-ABC08D0F2634}"/>
              </a:ext>
            </a:extLst>
          </p:cNvPr>
          <p:cNvSpPr txBox="1">
            <a:spLocks noGrp="1"/>
          </p:cNvSpPr>
          <p:nvPr>
            <p:ph idx="1"/>
          </p:nvPr>
        </p:nvSpPr>
        <p:spPr>
          <a:xfrm>
            <a:off x="838200" y="1825625"/>
            <a:ext cx="10515600" cy="4795287"/>
          </a:xfrm>
          <a:prstGeom prst="rect">
            <a:avLst/>
          </a:prstGeom>
        </p:spPr>
        <p:txBody>
          <a:bodyPr vert="horz" wrap="square" lIns="0" tIns="13335" rIns="0" bIns="0" rtlCol="0">
            <a:spAutoFit/>
          </a:bodyPr>
          <a:lstStyle/>
          <a:p>
            <a:pPr marL="355600" indent="-343535">
              <a:spcBef>
                <a:spcPts val="105"/>
              </a:spcBef>
              <a:buFont typeface="Arial"/>
              <a:buChar char="•"/>
              <a:tabLst>
                <a:tab pos="355600" algn="l"/>
                <a:tab pos="356235" algn="l"/>
              </a:tabLst>
            </a:pPr>
            <a:r>
              <a:rPr dirty="0">
                <a:latin typeface="Times New Roman"/>
                <a:cs typeface="Times New Roman"/>
              </a:rPr>
              <a:t>It </a:t>
            </a:r>
            <a:r>
              <a:rPr spc="-5" dirty="0">
                <a:latin typeface="Times New Roman"/>
                <a:cs typeface="Times New Roman"/>
              </a:rPr>
              <a:t>is an </a:t>
            </a:r>
            <a:r>
              <a:rPr dirty="0">
                <a:latin typeface="Times New Roman"/>
                <a:cs typeface="Times New Roman"/>
              </a:rPr>
              <a:t>issue </a:t>
            </a:r>
            <a:r>
              <a:rPr spc="-5" dirty="0">
                <a:latin typeface="Times New Roman"/>
                <a:cs typeface="Times New Roman"/>
              </a:rPr>
              <a:t>in </a:t>
            </a:r>
            <a:r>
              <a:rPr dirty="0">
                <a:latin typeface="Times New Roman"/>
                <a:cs typeface="Times New Roman"/>
              </a:rPr>
              <a:t>Distance </a:t>
            </a:r>
            <a:r>
              <a:rPr spc="-40" dirty="0">
                <a:latin typeface="Times New Roman"/>
                <a:cs typeface="Times New Roman"/>
              </a:rPr>
              <a:t>Vector</a:t>
            </a:r>
            <a:r>
              <a:rPr spc="-120" dirty="0">
                <a:latin typeface="Times New Roman"/>
                <a:cs typeface="Times New Roman"/>
              </a:rPr>
              <a:t> </a:t>
            </a:r>
            <a:r>
              <a:rPr dirty="0">
                <a:latin typeface="Times New Roman"/>
                <a:cs typeface="Times New Roman"/>
              </a:rPr>
              <a:t>Routing</a:t>
            </a:r>
          </a:p>
          <a:p>
            <a:pPr>
              <a:spcBef>
                <a:spcPts val="20"/>
              </a:spcBef>
              <a:buFont typeface="Arial"/>
              <a:buChar char="•"/>
            </a:pPr>
            <a:endParaRPr dirty="0">
              <a:latin typeface="Times New Roman"/>
              <a:cs typeface="Times New Roman"/>
            </a:endParaRPr>
          </a:p>
          <a:p>
            <a:pPr marL="355600" indent="-343535">
              <a:spcBef>
                <a:spcPts val="5"/>
              </a:spcBef>
              <a:buFont typeface="Arial"/>
              <a:buChar char="•"/>
              <a:tabLst>
                <a:tab pos="355600" algn="l"/>
                <a:tab pos="356235" algn="l"/>
              </a:tabLst>
            </a:pPr>
            <a:r>
              <a:rPr dirty="0">
                <a:latin typeface="Times New Roman"/>
                <a:cs typeface="Times New Roman"/>
              </a:rPr>
              <a:t>Counting </a:t>
            </a:r>
            <a:r>
              <a:rPr spc="-5" dirty="0">
                <a:latin typeface="Times New Roman"/>
                <a:cs typeface="Times New Roman"/>
              </a:rPr>
              <a:t>to </a:t>
            </a:r>
            <a:r>
              <a:rPr dirty="0">
                <a:latin typeface="Times New Roman"/>
                <a:cs typeface="Times New Roman"/>
              </a:rPr>
              <a:t>infinity </a:t>
            </a:r>
            <a:r>
              <a:rPr spc="-5" dirty="0">
                <a:latin typeface="Times New Roman"/>
                <a:cs typeface="Times New Roman"/>
              </a:rPr>
              <a:t>is </a:t>
            </a:r>
            <a:r>
              <a:rPr dirty="0">
                <a:latin typeface="Times New Roman"/>
                <a:cs typeface="Times New Roman"/>
              </a:rPr>
              <a:t>just another </a:t>
            </a:r>
            <a:r>
              <a:rPr spc="-5" dirty="0">
                <a:latin typeface="Times New Roman"/>
                <a:cs typeface="Times New Roman"/>
              </a:rPr>
              <a:t>name </a:t>
            </a:r>
            <a:r>
              <a:rPr dirty="0">
                <a:latin typeface="Times New Roman"/>
                <a:cs typeface="Times New Roman"/>
              </a:rPr>
              <a:t>for a routing</a:t>
            </a:r>
            <a:r>
              <a:rPr spc="-190" dirty="0">
                <a:latin typeface="Times New Roman"/>
                <a:cs typeface="Times New Roman"/>
              </a:rPr>
              <a:t> </a:t>
            </a:r>
            <a:r>
              <a:rPr dirty="0">
                <a:latin typeface="Times New Roman"/>
                <a:cs typeface="Times New Roman"/>
              </a:rPr>
              <a:t>loop</a:t>
            </a:r>
          </a:p>
          <a:p>
            <a:pPr>
              <a:spcBef>
                <a:spcPts val="25"/>
              </a:spcBef>
              <a:buFont typeface="Arial"/>
              <a:buChar char="•"/>
            </a:pPr>
            <a:endParaRPr dirty="0">
              <a:latin typeface="Times New Roman"/>
              <a:cs typeface="Times New Roman"/>
            </a:endParaRPr>
          </a:p>
          <a:p>
            <a:pPr marL="355600" marR="5080" indent="-343535" algn="just">
              <a:buFont typeface="Arial"/>
              <a:buChar char="•"/>
              <a:tabLst>
                <a:tab pos="356235" algn="l"/>
              </a:tabLst>
            </a:pPr>
            <a:r>
              <a:rPr dirty="0">
                <a:highlight>
                  <a:srgbClr val="00FFFF"/>
                </a:highlight>
                <a:latin typeface="Times New Roman"/>
                <a:cs typeface="Times New Roman"/>
              </a:rPr>
              <a:t>A </a:t>
            </a:r>
            <a:r>
              <a:rPr spc="-5" dirty="0">
                <a:highlight>
                  <a:srgbClr val="00FFFF"/>
                </a:highlight>
                <a:latin typeface="Times New Roman"/>
                <a:cs typeface="Times New Roman"/>
              </a:rPr>
              <a:t>problem with distance-vector routing </a:t>
            </a:r>
            <a:r>
              <a:rPr spc="-10" dirty="0">
                <a:highlight>
                  <a:srgbClr val="00FFFF"/>
                </a:highlight>
                <a:latin typeface="Times New Roman"/>
                <a:cs typeface="Times New Roman"/>
              </a:rPr>
              <a:t>is </a:t>
            </a:r>
            <a:r>
              <a:rPr spc="-5" dirty="0">
                <a:highlight>
                  <a:srgbClr val="00FFFF"/>
                </a:highlight>
                <a:latin typeface="Times New Roman"/>
                <a:cs typeface="Times New Roman"/>
              </a:rPr>
              <a:t>that any decrease in cost (good  news) propagates </a:t>
            </a:r>
            <a:r>
              <a:rPr spc="-20" dirty="0">
                <a:highlight>
                  <a:srgbClr val="00FFFF"/>
                </a:highlight>
                <a:latin typeface="Times New Roman"/>
                <a:cs typeface="Times New Roman"/>
              </a:rPr>
              <a:t>quickly, </a:t>
            </a:r>
            <a:r>
              <a:rPr dirty="0">
                <a:highlight>
                  <a:srgbClr val="00FFFF"/>
                </a:highlight>
                <a:latin typeface="Times New Roman"/>
                <a:cs typeface="Times New Roman"/>
              </a:rPr>
              <a:t>but any </a:t>
            </a:r>
            <a:r>
              <a:rPr spc="-5" dirty="0">
                <a:highlight>
                  <a:srgbClr val="00FFFF"/>
                </a:highlight>
                <a:latin typeface="Times New Roman"/>
                <a:cs typeface="Times New Roman"/>
              </a:rPr>
              <a:t>increase in cost (bad news) will  </a:t>
            </a:r>
            <a:r>
              <a:rPr dirty="0">
                <a:highlight>
                  <a:srgbClr val="00FFFF"/>
                </a:highlight>
                <a:latin typeface="Times New Roman"/>
                <a:cs typeface="Times New Roman"/>
              </a:rPr>
              <a:t>propagate</a:t>
            </a:r>
            <a:r>
              <a:rPr spc="-35" dirty="0">
                <a:highlight>
                  <a:srgbClr val="00FFFF"/>
                </a:highlight>
                <a:latin typeface="Times New Roman"/>
                <a:cs typeface="Times New Roman"/>
              </a:rPr>
              <a:t> </a:t>
            </a:r>
            <a:r>
              <a:rPr spc="-20" dirty="0">
                <a:highlight>
                  <a:srgbClr val="00FFFF"/>
                </a:highlight>
                <a:latin typeface="Times New Roman"/>
                <a:cs typeface="Times New Roman"/>
              </a:rPr>
              <a:t>slowly</a:t>
            </a:r>
            <a:r>
              <a:rPr spc="-20" dirty="0">
                <a:latin typeface="Times New Roman"/>
                <a:cs typeface="Times New Roman"/>
              </a:rPr>
              <a:t>.</a:t>
            </a:r>
            <a:endParaRPr dirty="0">
              <a:latin typeface="Times New Roman"/>
              <a:cs typeface="Times New Roman"/>
            </a:endParaRPr>
          </a:p>
          <a:p>
            <a:pPr>
              <a:spcBef>
                <a:spcPts val="25"/>
              </a:spcBef>
              <a:buFont typeface="Arial"/>
              <a:buChar char="•"/>
            </a:pPr>
            <a:endParaRPr dirty="0">
              <a:latin typeface="Times New Roman"/>
              <a:cs typeface="Times New Roman"/>
            </a:endParaRPr>
          </a:p>
          <a:p>
            <a:pPr marL="355600" marR="5080" indent="-343535" algn="just">
              <a:spcBef>
                <a:spcPts val="5"/>
              </a:spcBef>
              <a:buFont typeface="Arial"/>
              <a:buChar char="•"/>
              <a:tabLst>
                <a:tab pos="356235" algn="l"/>
              </a:tabLst>
            </a:pPr>
            <a:r>
              <a:rPr dirty="0">
                <a:latin typeface="Times New Roman"/>
                <a:cs typeface="Times New Roman"/>
              </a:rPr>
              <a:t>For a </a:t>
            </a:r>
            <a:r>
              <a:rPr spc="-5" dirty="0">
                <a:latin typeface="Times New Roman"/>
                <a:cs typeface="Times New Roman"/>
              </a:rPr>
              <a:t>routing protocol </a:t>
            </a:r>
            <a:r>
              <a:rPr spc="-10" dirty="0">
                <a:latin typeface="Times New Roman"/>
                <a:cs typeface="Times New Roman"/>
              </a:rPr>
              <a:t>to </a:t>
            </a:r>
            <a:r>
              <a:rPr dirty="0">
                <a:latin typeface="Times New Roman"/>
                <a:cs typeface="Times New Roman"/>
              </a:rPr>
              <a:t>work </a:t>
            </a:r>
            <a:r>
              <a:rPr spc="-20" dirty="0">
                <a:latin typeface="Times New Roman"/>
                <a:cs typeface="Times New Roman"/>
              </a:rPr>
              <a:t>properly, </a:t>
            </a:r>
            <a:r>
              <a:rPr spc="-10" dirty="0">
                <a:latin typeface="Times New Roman"/>
                <a:cs typeface="Times New Roman"/>
              </a:rPr>
              <a:t>if </a:t>
            </a:r>
            <a:r>
              <a:rPr dirty="0">
                <a:latin typeface="Times New Roman"/>
                <a:cs typeface="Times New Roman"/>
              </a:rPr>
              <a:t>a </a:t>
            </a:r>
            <a:r>
              <a:rPr spc="-5" dirty="0">
                <a:latin typeface="Times New Roman"/>
                <a:cs typeface="Times New Roman"/>
              </a:rPr>
              <a:t>link </a:t>
            </a:r>
            <a:r>
              <a:rPr spc="-10" dirty="0">
                <a:latin typeface="Times New Roman"/>
                <a:cs typeface="Times New Roman"/>
              </a:rPr>
              <a:t>is </a:t>
            </a:r>
            <a:r>
              <a:rPr spc="-5" dirty="0">
                <a:latin typeface="Times New Roman"/>
                <a:cs typeface="Times New Roman"/>
              </a:rPr>
              <a:t>broken </a:t>
            </a:r>
            <a:r>
              <a:rPr dirty="0">
                <a:latin typeface="Times New Roman"/>
                <a:cs typeface="Times New Roman"/>
              </a:rPr>
              <a:t>(cost </a:t>
            </a:r>
            <a:r>
              <a:rPr spc="-5" dirty="0">
                <a:latin typeface="Times New Roman"/>
                <a:cs typeface="Times New Roman"/>
              </a:rPr>
              <a:t>becomes  infinity), </a:t>
            </a:r>
            <a:r>
              <a:rPr spc="-10" dirty="0">
                <a:highlight>
                  <a:srgbClr val="FFFF00"/>
                </a:highlight>
                <a:latin typeface="Times New Roman"/>
                <a:cs typeface="Times New Roman"/>
              </a:rPr>
              <a:t>every </a:t>
            </a:r>
            <a:r>
              <a:rPr spc="-5" dirty="0">
                <a:highlight>
                  <a:srgbClr val="FFFF00"/>
                </a:highlight>
                <a:latin typeface="Times New Roman"/>
                <a:cs typeface="Times New Roman"/>
              </a:rPr>
              <a:t>other router should </a:t>
            </a:r>
            <a:r>
              <a:rPr dirty="0">
                <a:highlight>
                  <a:srgbClr val="FFFF00"/>
                </a:highlight>
                <a:latin typeface="Times New Roman"/>
                <a:cs typeface="Times New Roman"/>
              </a:rPr>
              <a:t>be </a:t>
            </a:r>
            <a:r>
              <a:rPr spc="-5" dirty="0">
                <a:highlight>
                  <a:srgbClr val="FFFF00"/>
                </a:highlight>
                <a:latin typeface="Times New Roman"/>
                <a:cs typeface="Times New Roman"/>
              </a:rPr>
              <a:t>aware of it </a:t>
            </a:r>
            <a:r>
              <a:rPr spc="-20" dirty="0">
                <a:highlight>
                  <a:srgbClr val="FFFF00"/>
                </a:highlight>
                <a:latin typeface="Times New Roman"/>
                <a:cs typeface="Times New Roman"/>
              </a:rPr>
              <a:t>immediately, </a:t>
            </a:r>
            <a:r>
              <a:rPr dirty="0">
                <a:highlight>
                  <a:srgbClr val="FFFF00"/>
                </a:highlight>
                <a:latin typeface="Times New Roman"/>
                <a:cs typeface="Times New Roman"/>
              </a:rPr>
              <a:t>but </a:t>
            </a:r>
            <a:r>
              <a:rPr spc="-5" dirty="0">
                <a:highlight>
                  <a:srgbClr val="FFFF00"/>
                </a:highlight>
                <a:latin typeface="Times New Roman"/>
                <a:cs typeface="Times New Roman"/>
              </a:rPr>
              <a:t>in  distance-vector routing, this takes </a:t>
            </a:r>
            <a:r>
              <a:rPr spc="-10" dirty="0">
                <a:highlight>
                  <a:srgbClr val="FFFF00"/>
                </a:highlight>
                <a:latin typeface="Times New Roman"/>
                <a:cs typeface="Times New Roman"/>
              </a:rPr>
              <a:t>some time. </a:t>
            </a:r>
            <a:r>
              <a:rPr spc="-5" dirty="0">
                <a:highlight>
                  <a:srgbClr val="FFFF00"/>
                </a:highlight>
                <a:latin typeface="Times New Roman"/>
                <a:cs typeface="Times New Roman"/>
              </a:rPr>
              <a:t>The problem is referred </a:t>
            </a:r>
            <a:r>
              <a:rPr spc="-10" dirty="0">
                <a:highlight>
                  <a:srgbClr val="FFFF00"/>
                </a:highlight>
                <a:latin typeface="Times New Roman"/>
                <a:cs typeface="Times New Roman"/>
              </a:rPr>
              <a:t>to </a:t>
            </a:r>
            <a:r>
              <a:rPr spc="-5" dirty="0">
                <a:highlight>
                  <a:srgbClr val="FFFF00"/>
                </a:highlight>
                <a:latin typeface="Times New Roman"/>
                <a:cs typeface="Times New Roman"/>
              </a:rPr>
              <a:t>as  </a:t>
            </a:r>
            <a:r>
              <a:rPr i="1" dirty="0">
                <a:highlight>
                  <a:srgbClr val="FFFF00"/>
                </a:highlight>
                <a:latin typeface="Times New Roman"/>
                <a:cs typeface="Times New Roman"/>
              </a:rPr>
              <a:t>count </a:t>
            </a:r>
            <a:r>
              <a:rPr i="1" spc="-5" dirty="0">
                <a:highlight>
                  <a:srgbClr val="FFFF00"/>
                </a:highlight>
                <a:latin typeface="Times New Roman"/>
                <a:cs typeface="Times New Roman"/>
              </a:rPr>
              <a:t>to</a:t>
            </a:r>
            <a:r>
              <a:rPr i="1" spc="-45" dirty="0">
                <a:highlight>
                  <a:srgbClr val="FFFF00"/>
                </a:highlight>
                <a:latin typeface="Times New Roman"/>
                <a:cs typeface="Times New Roman"/>
              </a:rPr>
              <a:t> </a:t>
            </a:r>
            <a:r>
              <a:rPr i="1" spc="-5" dirty="0">
                <a:highlight>
                  <a:srgbClr val="FFFF00"/>
                </a:highlight>
                <a:latin typeface="Times New Roman"/>
                <a:cs typeface="Times New Roman"/>
              </a:rPr>
              <a:t>infinity</a:t>
            </a:r>
            <a:r>
              <a:rPr spc="-5" dirty="0">
                <a:highlight>
                  <a:srgbClr val="FFFF00"/>
                </a:highlight>
                <a:latin typeface="Times New Roman"/>
                <a:cs typeface="Times New Roman"/>
              </a:rPr>
              <a:t>.</a:t>
            </a:r>
            <a:endParaRPr dirty="0">
              <a:highlight>
                <a:srgbClr val="FFFF00"/>
              </a:highlight>
              <a:latin typeface="Times New Roman"/>
              <a:cs typeface="Times New Roman"/>
            </a:endParaRPr>
          </a:p>
        </p:txBody>
      </p:sp>
    </p:spTree>
    <p:extLst>
      <p:ext uri="{BB962C8B-B14F-4D97-AF65-F5344CB8AC3E}">
        <p14:creationId xmlns:p14="http://schemas.microsoft.com/office/powerpoint/2010/main" val="38252958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70C559BE-891A-4C68-87C5-35384EA81575}"/>
              </a:ext>
            </a:extLst>
          </p:cNvPr>
          <p:cNvPicPr>
            <a:picLocks noGrp="1" noChangeAspect="1"/>
          </p:cNvPicPr>
          <p:nvPr>
            <p:ph idx="1"/>
          </p:nvPr>
        </p:nvPicPr>
        <p:blipFill>
          <a:blip r:embed="rId2"/>
          <a:stretch>
            <a:fillRect/>
          </a:stretch>
        </p:blipFill>
        <p:spPr>
          <a:xfrm>
            <a:off x="7674429" y="4939021"/>
            <a:ext cx="4152900" cy="1371600"/>
          </a:xfrm>
        </p:spPr>
      </p:pic>
      <p:pic>
        <p:nvPicPr>
          <p:cNvPr id="9" name="Picture 8">
            <a:extLst>
              <a:ext uri="{FF2B5EF4-FFF2-40B4-BE49-F238E27FC236}">
                <a16:creationId xmlns:a16="http://schemas.microsoft.com/office/drawing/2014/main" id="{7AB17BAF-7A6C-4553-BEAA-B50321784BC8}"/>
              </a:ext>
            </a:extLst>
          </p:cNvPr>
          <p:cNvPicPr>
            <a:picLocks noChangeAspect="1"/>
          </p:cNvPicPr>
          <p:nvPr/>
        </p:nvPicPr>
        <p:blipFill>
          <a:blip r:embed="rId3"/>
          <a:stretch>
            <a:fillRect/>
          </a:stretch>
        </p:blipFill>
        <p:spPr>
          <a:xfrm>
            <a:off x="364671" y="758137"/>
            <a:ext cx="6969803" cy="5552484"/>
          </a:xfrm>
          <a:prstGeom prst="rect">
            <a:avLst/>
          </a:prstGeom>
        </p:spPr>
      </p:pic>
    </p:spTree>
    <p:extLst>
      <p:ext uri="{BB962C8B-B14F-4D97-AF65-F5344CB8AC3E}">
        <p14:creationId xmlns:p14="http://schemas.microsoft.com/office/powerpoint/2010/main" val="1088467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4749E-F06B-4851-A283-CB93332EDF77}"/>
              </a:ext>
            </a:extLst>
          </p:cNvPr>
          <p:cNvSpPr>
            <a:spLocks noGrp="1"/>
          </p:cNvSpPr>
          <p:nvPr>
            <p:ph type="title"/>
          </p:nvPr>
        </p:nvSpPr>
        <p:spPr/>
        <p:txBody>
          <a:bodyPr/>
          <a:lstStyle/>
          <a:p>
            <a:endParaRPr lang="en-IN"/>
          </a:p>
        </p:txBody>
      </p:sp>
      <p:pic>
        <p:nvPicPr>
          <p:cNvPr id="3074" name="Picture 2" descr="Chapter 5 Network Layer. - ppt video online download">
            <a:extLst>
              <a:ext uri="{FF2B5EF4-FFF2-40B4-BE49-F238E27FC236}">
                <a16:creationId xmlns:a16="http://schemas.microsoft.com/office/drawing/2014/main" id="{66F8BBAE-746C-4515-A9AA-2A1FA385475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19673" y="259718"/>
            <a:ext cx="8957388" cy="6718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78164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8C9BC-30C4-4F3E-8366-505EE680311C}"/>
              </a:ext>
            </a:extLst>
          </p:cNvPr>
          <p:cNvSpPr>
            <a:spLocks noGrp="1"/>
          </p:cNvSpPr>
          <p:nvPr>
            <p:ph type="title"/>
          </p:nvPr>
        </p:nvSpPr>
        <p:spPr/>
        <p:txBody>
          <a:bodyPr/>
          <a:lstStyle/>
          <a:p>
            <a:endParaRPr lang="en-IN"/>
          </a:p>
        </p:txBody>
      </p:sp>
      <p:pic>
        <p:nvPicPr>
          <p:cNvPr id="5122" name="Picture 2" descr="Chapter 5 Network Layer. - ppt video online download">
            <a:extLst>
              <a:ext uri="{FF2B5EF4-FFF2-40B4-BE49-F238E27FC236}">
                <a16:creationId xmlns:a16="http://schemas.microsoft.com/office/drawing/2014/main" id="{71364A9F-7251-44B7-B30D-65742F2F8EF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10343" y="262051"/>
            <a:ext cx="8780106" cy="6585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2094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7BA63F4-4C84-4763-ADB6-66988847BC0A}"/>
              </a:ext>
            </a:extLst>
          </p:cNvPr>
          <p:cNvPicPr>
            <a:picLocks noGrp="1" noChangeAspect="1"/>
          </p:cNvPicPr>
          <p:nvPr>
            <p:ph idx="1"/>
          </p:nvPr>
        </p:nvPicPr>
        <p:blipFill>
          <a:blip r:embed="rId2"/>
          <a:stretch>
            <a:fillRect/>
          </a:stretch>
        </p:blipFill>
        <p:spPr>
          <a:xfrm>
            <a:off x="1299884" y="528918"/>
            <a:ext cx="7779188" cy="3129719"/>
          </a:xfrm>
        </p:spPr>
      </p:pic>
      <p:pic>
        <p:nvPicPr>
          <p:cNvPr id="8" name="Picture 7">
            <a:extLst>
              <a:ext uri="{FF2B5EF4-FFF2-40B4-BE49-F238E27FC236}">
                <a16:creationId xmlns:a16="http://schemas.microsoft.com/office/drawing/2014/main" id="{DBDCF01F-7FAF-431A-AD3F-048BE798228B}"/>
              </a:ext>
            </a:extLst>
          </p:cNvPr>
          <p:cNvPicPr>
            <a:picLocks noChangeAspect="1"/>
          </p:cNvPicPr>
          <p:nvPr/>
        </p:nvPicPr>
        <p:blipFill>
          <a:blip r:embed="rId3"/>
          <a:stretch>
            <a:fillRect/>
          </a:stretch>
        </p:blipFill>
        <p:spPr>
          <a:xfrm>
            <a:off x="3041211" y="3658637"/>
            <a:ext cx="6683319" cy="2796782"/>
          </a:xfrm>
          <a:prstGeom prst="rect">
            <a:avLst/>
          </a:prstGeom>
        </p:spPr>
      </p:pic>
    </p:spTree>
    <p:extLst>
      <p:ext uri="{BB962C8B-B14F-4D97-AF65-F5344CB8AC3E}">
        <p14:creationId xmlns:p14="http://schemas.microsoft.com/office/powerpoint/2010/main" val="34466099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B4DDB-B803-4E60-AE6A-6B69CB8B9C8A}"/>
              </a:ext>
            </a:extLst>
          </p:cNvPr>
          <p:cNvSpPr>
            <a:spLocks noGrp="1"/>
          </p:cNvSpPr>
          <p:nvPr>
            <p:ph type="title"/>
          </p:nvPr>
        </p:nvSpPr>
        <p:spPr/>
        <p:txBody>
          <a:bodyPr/>
          <a:lstStyle/>
          <a:p>
            <a:r>
              <a:rPr lang="en-IN" dirty="0"/>
              <a:t>LINK STATE ROUTING</a:t>
            </a:r>
          </a:p>
        </p:txBody>
      </p:sp>
      <p:sp>
        <p:nvSpPr>
          <p:cNvPr id="7" name="Content Placeholder 6">
            <a:extLst>
              <a:ext uri="{FF2B5EF4-FFF2-40B4-BE49-F238E27FC236}">
                <a16:creationId xmlns:a16="http://schemas.microsoft.com/office/drawing/2014/main" id="{4F2CF154-533B-43AF-BB08-CF1BF3F6CDE1}"/>
              </a:ext>
            </a:extLst>
          </p:cNvPr>
          <p:cNvSpPr>
            <a:spLocks noGrp="1"/>
          </p:cNvSpPr>
          <p:nvPr>
            <p:ph idx="1"/>
          </p:nvPr>
        </p:nvSpPr>
        <p:spPr/>
        <p:txBody>
          <a:bodyPr/>
          <a:lstStyle/>
          <a:p>
            <a:endParaRPr lang="en-IN"/>
          </a:p>
        </p:txBody>
      </p:sp>
      <p:pic>
        <p:nvPicPr>
          <p:cNvPr id="9" name="Picture 8">
            <a:extLst>
              <a:ext uri="{FF2B5EF4-FFF2-40B4-BE49-F238E27FC236}">
                <a16:creationId xmlns:a16="http://schemas.microsoft.com/office/drawing/2014/main" id="{D54828A0-81B8-47A8-A87F-17F61EC9261E}"/>
              </a:ext>
            </a:extLst>
          </p:cNvPr>
          <p:cNvPicPr>
            <a:picLocks noChangeAspect="1"/>
          </p:cNvPicPr>
          <p:nvPr/>
        </p:nvPicPr>
        <p:blipFill>
          <a:blip r:embed="rId2"/>
          <a:stretch>
            <a:fillRect/>
          </a:stretch>
        </p:blipFill>
        <p:spPr>
          <a:xfrm>
            <a:off x="838200" y="1461504"/>
            <a:ext cx="9668069" cy="4939296"/>
          </a:xfrm>
          <a:prstGeom prst="rect">
            <a:avLst/>
          </a:prstGeom>
        </p:spPr>
      </p:pic>
    </p:spTree>
    <p:extLst>
      <p:ext uri="{BB962C8B-B14F-4D97-AF65-F5344CB8AC3E}">
        <p14:creationId xmlns:p14="http://schemas.microsoft.com/office/powerpoint/2010/main" val="36248372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Network Layer Introduction: - ppt download">
            <a:extLst>
              <a:ext uri="{FF2B5EF4-FFF2-40B4-BE49-F238E27FC236}">
                <a16:creationId xmlns:a16="http://schemas.microsoft.com/office/drawing/2014/main" id="{15066303-044B-4319-9D9D-42F2EA0BEC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102" y="110070"/>
            <a:ext cx="9367935" cy="6514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1932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D8427-57CE-43EB-86D6-84CF54FD4C86}"/>
              </a:ext>
            </a:extLst>
          </p:cNvPr>
          <p:cNvSpPr>
            <a:spLocks noGrp="1"/>
          </p:cNvSpPr>
          <p:nvPr>
            <p:ph type="title"/>
          </p:nvPr>
        </p:nvSpPr>
        <p:spPr/>
        <p:txBody>
          <a:bodyPr/>
          <a:lstStyle/>
          <a:p>
            <a:r>
              <a:rPr lang="en-US" dirty="0"/>
              <a:t>Store-and-Forward Packet Switching</a:t>
            </a:r>
            <a:endParaRPr lang="en-IN" dirty="0"/>
          </a:p>
        </p:txBody>
      </p:sp>
      <p:pic>
        <p:nvPicPr>
          <p:cNvPr id="4" name="Content Placeholder 3">
            <a:extLst>
              <a:ext uri="{FF2B5EF4-FFF2-40B4-BE49-F238E27FC236}">
                <a16:creationId xmlns:a16="http://schemas.microsoft.com/office/drawing/2014/main" id="{F59E86E0-EA39-49C1-BBEE-DDE7BB01341E}"/>
              </a:ext>
            </a:extLst>
          </p:cNvPr>
          <p:cNvPicPr>
            <a:picLocks noGrp="1" noChangeAspect="1"/>
          </p:cNvPicPr>
          <p:nvPr>
            <p:ph idx="1"/>
          </p:nvPr>
        </p:nvPicPr>
        <p:blipFill>
          <a:blip r:embed="rId2"/>
          <a:stretch>
            <a:fillRect/>
          </a:stretch>
        </p:blipFill>
        <p:spPr>
          <a:xfrm>
            <a:off x="1361281" y="2057400"/>
            <a:ext cx="7229475" cy="3461657"/>
          </a:xfrm>
          <a:prstGeom prst="rect">
            <a:avLst/>
          </a:prstGeom>
        </p:spPr>
      </p:pic>
      <p:sp>
        <p:nvSpPr>
          <p:cNvPr id="5" name="Footer Placeholder 4">
            <a:extLst>
              <a:ext uri="{FF2B5EF4-FFF2-40B4-BE49-F238E27FC236}">
                <a16:creationId xmlns:a16="http://schemas.microsoft.com/office/drawing/2014/main" id="{7A10C32E-E81F-4FB0-A24B-357ED1F74246}"/>
              </a:ext>
            </a:extLst>
          </p:cNvPr>
          <p:cNvSpPr>
            <a:spLocks noGrp="1"/>
          </p:cNvSpPr>
          <p:nvPr>
            <p:ph type="ftr" sz="quarter" idx="11"/>
          </p:nvPr>
        </p:nvSpPr>
        <p:spPr/>
        <p:txBody>
          <a:bodyPr/>
          <a:lstStyle/>
          <a:p>
            <a:r>
              <a:rPr lang="en-US"/>
              <a:t>COMPUTER NETWORKS - 19CS3602</a:t>
            </a:r>
            <a:endParaRPr lang="en-US" dirty="0"/>
          </a:p>
        </p:txBody>
      </p:sp>
      <p:pic>
        <p:nvPicPr>
          <p:cNvPr id="6" name="Picture 4" descr="DSU Banglore Admission 2022 : Courses, Eligibility, Specializations">
            <a:extLst>
              <a:ext uri="{FF2B5EF4-FFF2-40B4-BE49-F238E27FC236}">
                <a16:creationId xmlns:a16="http://schemas.microsoft.com/office/drawing/2014/main" id="{139378C5-4857-4CDE-A6D8-7D8E9C4AA0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276" t="12519" r="15457" b="17052"/>
          <a:stretch/>
        </p:blipFill>
        <p:spPr bwMode="auto">
          <a:xfrm>
            <a:off x="8432799" y="405919"/>
            <a:ext cx="1026161" cy="1058654"/>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3">
            <a:extLst>
              <a:ext uri="{FF2B5EF4-FFF2-40B4-BE49-F238E27FC236}">
                <a16:creationId xmlns:a16="http://schemas.microsoft.com/office/drawing/2014/main" id="{C10A96CD-5205-407F-B3BC-346148286B7B}"/>
              </a:ext>
            </a:extLst>
          </p:cNvPr>
          <p:cNvSpPr txBox="1">
            <a:spLocks/>
          </p:cNvSpPr>
          <p:nvPr/>
        </p:nvSpPr>
        <p:spPr>
          <a:xfrm>
            <a:off x="829734" y="274320"/>
            <a:ext cx="6297612"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DAYANANDA SAGAR UNIVERSITY , DEPARTMENT OF CSE</a:t>
            </a:r>
            <a:endParaRPr lang="en-US" dirty="0"/>
          </a:p>
        </p:txBody>
      </p:sp>
    </p:spTree>
    <p:extLst>
      <p:ext uri="{BB962C8B-B14F-4D97-AF65-F5344CB8AC3E}">
        <p14:creationId xmlns:p14="http://schemas.microsoft.com/office/powerpoint/2010/main" val="7925553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E46A3-1478-48E7-87BC-BBAE80B4F9B8}"/>
              </a:ext>
            </a:extLst>
          </p:cNvPr>
          <p:cNvSpPr>
            <a:spLocks noGrp="1"/>
          </p:cNvSpPr>
          <p:nvPr>
            <p:ph type="title"/>
          </p:nvPr>
        </p:nvSpPr>
        <p:spPr>
          <a:xfrm>
            <a:off x="2321768" y="0"/>
            <a:ext cx="5257800" cy="1325563"/>
          </a:xfrm>
        </p:spPr>
        <p:txBody>
          <a:bodyPr/>
          <a:lstStyle/>
          <a:p>
            <a:r>
              <a:rPr lang="en-IN" dirty="0"/>
              <a:t>Hierarchical Routing</a:t>
            </a:r>
          </a:p>
        </p:txBody>
      </p:sp>
      <p:pic>
        <p:nvPicPr>
          <p:cNvPr id="5" name="Content Placeholder 4">
            <a:extLst>
              <a:ext uri="{FF2B5EF4-FFF2-40B4-BE49-F238E27FC236}">
                <a16:creationId xmlns:a16="http://schemas.microsoft.com/office/drawing/2014/main" id="{D78C3EFF-95DE-4298-94AB-F5D0D664BFE7}"/>
              </a:ext>
            </a:extLst>
          </p:cNvPr>
          <p:cNvPicPr>
            <a:picLocks noGrp="1" noChangeAspect="1"/>
          </p:cNvPicPr>
          <p:nvPr>
            <p:ph idx="1"/>
          </p:nvPr>
        </p:nvPicPr>
        <p:blipFill>
          <a:blip r:embed="rId2"/>
          <a:stretch>
            <a:fillRect/>
          </a:stretch>
        </p:blipFill>
        <p:spPr>
          <a:xfrm>
            <a:off x="578500" y="1093529"/>
            <a:ext cx="9060022" cy="5694008"/>
          </a:xfrm>
        </p:spPr>
      </p:pic>
    </p:spTree>
    <p:extLst>
      <p:ext uri="{BB962C8B-B14F-4D97-AF65-F5344CB8AC3E}">
        <p14:creationId xmlns:p14="http://schemas.microsoft.com/office/powerpoint/2010/main" val="33767726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0F4A4-C832-491A-A516-89561DA4CBCE}"/>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827CB02E-32DF-4DE7-A733-08D5C65B36CB}"/>
              </a:ext>
            </a:extLst>
          </p:cNvPr>
          <p:cNvPicPr>
            <a:picLocks noGrp="1" noChangeAspect="1"/>
          </p:cNvPicPr>
          <p:nvPr>
            <p:ph idx="1"/>
          </p:nvPr>
        </p:nvPicPr>
        <p:blipFill>
          <a:blip r:embed="rId2"/>
          <a:stretch>
            <a:fillRect/>
          </a:stretch>
        </p:blipFill>
        <p:spPr>
          <a:xfrm>
            <a:off x="770541" y="559837"/>
            <a:ext cx="9416568" cy="6158204"/>
          </a:xfrm>
        </p:spPr>
      </p:pic>
      <p:sp>
        <p:nvSpPr>
          <p:cNvPr id="6" name="TextBox 5">
            <a:extLst>
              <a:ext uri="{FF2B5EF4-FFF2-40B4-BE49-F238E27FC236}">
                <a16:creationId xmlns:a16="http://schemas.microsoft.com/office/drawing/2014/main" id="{95FD46D4-C98A-414E-A9A1-9ABF8DFD130B}"/>
              </a:ext>
            </a:extLst>
          </p:cNvPr>
          <p:cNvSpPr txBox="1"/>
          <p:nvPr/>
        </p:nvSpPr>
        <p:spPr>
          <a:xfrm>
            <a:off x="705227" y="5433736"/>
            <a:ext cx="4499687" cy="1200329"/>
          </a:xfrm>
          <a:prstGeom prst="rect">
            <a:avLst/>
          </a:prstGeom>
          <a:noFill/>
        </p:spPr>
        <p:txBody>
          <a:bodyPr wrap="square">
            <a:spAutoFit/>
          </a:bodyPr>
          <a:lstStyle/>
          <a:p>
            <a:r>
              <a:rPr lang="en-US" b="0" i="0" dirty="0">
                <a:solidFill>
                  <a:srgbClr val="202124"/>
                </a:solidFill>
                <a:effectLst/>
                <a:latin typeface="arial" panose="020B0604020202020204" pitchFamily="34" charset="0"/>
              </a:rPr>
              <a:t>The prefix size is </a:t>
            </a:r>
            <a:r>
              <a:rPr lang="en-US" b="1" i="0" dirty="0">
                <a:solidFill>
                  <a:srgbClr val="202124"/>
                </a:solidFill>
                <a:effectLst/>
                <a:latin typeface="arial" panose="020B0604020202020204" pitchFamily="34" charset="0"/>
              </a:rPr>
              <a:t>the number of addresses available for use</a:t>
            </a:r>
            <a:r>
              <a:rPr lang="en-US" b="0" i="0" dirty="0">
                <a:solidFill>
                  <a:srgbClr val="202124"/>
                </a:solidFill>
                <a:effectLst/>
                <a:latin typeface="arial" panose="020B0604020202020204" pitchFamily="34" charset="0"/>
              </a:rPr>
              <a:t>. Public IP address prefixes consist of IPv4 or IPv6 addresses</a:t>
            </a:r>
            <a:endParaRPr lang="en-IN" dirty="0"/>
          </a:p>
        </p:txBody>
      </p:sp>
    </p:spTree>
    <p:extLst>
      <p:ext uri="{BB962C8B-B14F-4D97-AF65-F5344CB8AC3E}">
        <p14:creationId xmlns:p14="http://schemas.microsoft.com/office/powerpoint/2010/main" val="2784675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9E9FD71-E232-4485-B3F1-BD7B85CFD62E}"/>
              </a:ext>
            </a:extLst>
          </p:cNvPr>
          <p:cNvPicPr>
            <a:picLocks noGrp="1" noChangeAspect="1"/>
          </p:cNvPicPr>
          <p:nvPr>
            <p:ph idx="1"/>
          </p:nvPr>
        </p:nvPicPr>
        <p:blipFill>
          <a:blip r:embed="rId2"/>
          <a:stretch>
            <a:fillRect/>
          </a:stretch>
        </p:blipFill>
        <p:spPr>
          <a:xfrm>
            <a:off x="1671054" y="2728112"/>
            <a:ext cx="7991475" cy="3308794"/>
          </a:xfrm>
        </p:spPr>
      </p:pic>
      <p:sp>
        <p:nvSpPr>
          <p:cNvPr id="5" name="TextBox 4">
            <a:extLst>
              <a:ext uri="{FF2B5EF4-FFF2-40B4-BE49-F238E27FC236}">
                <a16:creationId xmlns:a16="http://schemas.microsoft.com/office/drawing/2014/main" id="{4AC0A41E-0EF0-4F68-9A92-0BB33366FD23}"/>
              </a:ext>
            </a:extLst>
          </p:cNvPr>
          <p:cNvSpPr txBox="1"/>
          <p:nvPr/>
        </p:nvSpPr>
        <p:spPr>
          <a:xfrm>
            <a:off x="949389" y="1034674"/>
            <a:ext cx="10797851" cy="1569660"/>
          </a:xfrm>
          <a:prstGeom prst="rect">
            <a:avLst/>
          </a:prstGeom>
          <a:noFill/>
        </p:spPr>
        <p:txBody>
          <a:bodyPr wrap="square">
            <a:spAutoFit/>
          </a:bodyPr>
          <a:lstStyle/>
          <a:p>
            <a:pPr marL="342900" indent="-342900">
              <a:buFont typeface="Arial" panose="020B0604020202020204" pitchFamily="34" charset="0"/>
              <a:buChar char="•"/>
            </a:pPr>
            <a:r>
              <a:rPr lang="en-US" sz="2400" b="0" i="0" dirty="0">
                <a:solidFill>
                  <a:srgbClr val="000000"/>
                </a:solidFill>
                <a:effectLst/>
                <a:latin typeface="Arial" panose="020B0604020202020204" pitchFamily="34" charset="0"/>
              </a:rPr>
              <a:t>When routing is done hierarchically then there will be only 7 entries as shown below </a:t>
            </a:r>
          </a:p>
          <a:p>
            <a:pPr marL="342900" indent="-342900">
              <a:buFont typeface="Arial" panose="020B0604020202020204" pitchFamily="34" charset="0"/>
              <a:buChar char="•"/>
            </a:pPr>
            <a:r>
              <a:rPr lang="en-US" sz="2400" dirty="0">
                <a:solidFill>
                  <a:srgbClr val="000000"/>
                </a:solidFill>
                <a:latin typeface="Arial" panose="020B0604020202020204" pitchFamily="34" charset="0"/>
              </a:rPr>
              <a:t>Ration of no of regions to the number of routers per region grows, saving in table space increases.</a:t>
            </a:r>
            <a:endParaRPr lang="en-IN" sz="2400" dirty="0"/>
          </a:p>
        </p:txBody>
      </p:sp>
    </p:spTree>
    <p:extLst>
      <p:ext uri="{BB962C8B-B14F-4D97-AF65-F5344CB8AC3E}">
        <p14:creationId xmlns:p14="http://schemas.microsoft.com/office/powerpoint/2010/main" val="38931337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AF106-F020-44F7-AAFD-B9B182D2159D}"/>
              </a:ext>
            </a:extLst>
          </p:cNvPr>
          <p:cNvSpPr>
            <a:spLocks noGrp="1"/>
          </p:cNvSpPr>
          <p:nvPr>
            <p:ph type="title"/>
          </p:nvPr>
        </p:nvSpPr>
        <p:spPr/>
        <p:txBody>
          <a:bodyPr/>
          <a:lstStyle/>
          <a:p>
            <a:r>
              <a:rPr lang="en-US" b="1" dirty="0">
                <a:latin typeface="Arial" panose="020B0604020202020204" pitchFamily="34" charset="0"/>
              </a:rPr>
              <a:t>Explanation</a:t>
            </a:r>
            <a:br>
              <a:rPr lang="en-US" b="1" dirty="0">
                <a:latin typeface="Arial" panose="020B0604020202020204" pitchFamily="34" charset="0"/>
              </a:rPr>
            </a:br>
            <a:endParaRPr lang="en-IN" dirty="0"/>
          </a:p>
        </p:txBody>
      </p:sp>
      <p:sp>
        <p:nvSpPr>
          <p:cNvPr id="3" name="Content Placeholder 2">
            <a:extLst>
              <a:ext uri="{FF2B5EF4-FFF2-40B4-BE49-F238E27FC236}">
                <a16:creationId xmlns:a16="http://schemas.microsoft.com/office/drawing/2014/main" id="{CCDB7DCA-A6BA-42D5-944F-F4D9E753EE99}"/>
              </a:ext>
            </a:extLst>
          </p:cNvPr>
          <p:cNvSpPr>
            <a:spLocks noGrp="1"/>
          </p:cNvSpPr>
          <p:nvPr>
            <p:ph idx="1"/>
          </p:nvPr>
        </p:nvSpPr>
        <p:spPr>
          <a:xfrm>
            <a:off x="230838" y="1544476"/>
            <a:ext cx="6950624" cy="4948399"/>
          </a:xfrm>
        </p:spPr>
        <p:txBody>
          <a:bodyPr>
            <a:normAutofit/>
          </a:bodyPr>
          <a:lstStyle/>
          <a:p>
            <a:pPr algn="just">
              <a:lnSpc>
                <a:spcPct val="100000"/>
              </a:lnSpc>
            </a:pPr>
            <a:r>
              <a:rPr lang="en-US" sz="2400" b="1" i="0" dirty="0">
                <a:solidFill>
                  <a:srgbClr val="000000"/>
                </a:solidFill>
                <a:effectLst/>
                <a:latin typeface="Arial" panose="020B0604020202020204" pitchFamily="34" charset="0"/>
              </a:rPr>
              <a:t>Step 1</a:t>
            </a:r>
            <a:r>
              <a:rPr lang="en-US" sz="2400" b="0" i="0" dirty="0">
                <a:solidFill>
                  <a:srgbClr val="000000"/>
                </a:solidFill>
                <a:effectLst/>
                <a:latin typeface="Arial" panose="020B0604020202020204" pitchFamily="34" charset="0"/>
              </a:rPr>
              <a:t> − For example, the best path from 1A to 5C is via region 2, but hierarchical routing of all traffic to region 5 goes via region 3 as it is better for most of the other destinations of region 5.</a:t>
            </a:r>
          </a:p>
          <a:p>
            <a:pPr algn="just">
              <a:lnSpc>
                <a:spcPct val="100000"/>
              </a:lnSpc>
            </a:pPr>
            <a:endParaRPr lang="en-US" sz="2400" b="0" i="0" dirty="0">
              <a:solidFill>
                <a:srgbClr val="000000"/>
              </a:solidFill>
              <a:effectLst/>
              <a:latin typeface="Arial" panose="020B0604020202020204" pitchFamily="34" charset="0"/>
            </a:endParaRPr>
          </a:p>
          <a:p>
            <a:endParaRPr lang="en-IN" dirty="0"/>
          </a:p>
        </p:txBody>
      </p:sp>
      <p:pic>
        <p:nvPicPr>
          <p:cNvPr id="5" name="Picture 4">
            <a:extLst>
              <a:ext uri="{FF2B5EF4-FFF2-40B4-BE49-F238E27FC236}">
                <a16:creationId xmlns:a16="http://schemas.microsoft.com/office/drawing/2014/main" id="{CCFC0AE6-AE89-463C-8109-26D06EF307B3}"/>
              </a:ext>
            </a:extLst>
          </p:cNvPr>
          <p:cNvPicPr>
            <a:picLocks noChangeAspect="1"/>
          </p:cNvPicPr>
          <p:nvPr/>
        </p:nvPicPr>
        <p:blipFill>
          <a:blip r:embed="rId2"/>
          <a:stretch>
            <a:fillRect/>
          </a:stretch>
        </p:blipFill>
        <p:spPr>
          <a:xfrm>
            <a:off x="7183890" y="852780"/>
            <a:ext cx="4486275" cy="4667250"/>
          </a:xfrm>
          <a:prstGeom prst="rect">
            <a:avLst/>
          </a:prstGeom>
        </p:spPr>
      </p:pic>
      <p:pic>
        <p:nvPicPr>
          <p:cNvPr id="7" name="Picture 6">
            <a:extLst>
              <a:ext uri="{FF2B5EF4-FFF2-40B4-BE49-F238E27FC236}">
                <a16:creationId xmlns:a16="http://schemas.microsoft.com/office/drawing/2014/main" id="{0FF1474E-9233-4EED-A492-012EB5689E02}"/>
              </a:ext>
            </a:extLst>
          </p:cNvPr>
          <p:cNvPicPr>
            <a:picLocks noChangeAspect="1"/>
          </p:cNvPicPr>
          <p:nvPr/>
        </p:nvPicPr>
        <p:blipFill>
          <a:blip r:embed="rId3"/>
          <a:stretch>
            <a:fillRect/>
          </a:stretch>
        </p:blipFill>
        <p:spPr>
          <a:xfrm>
            <a:off x="1753765" y="3256965"/>
            <a:ext cx="2379695" cy="3444295"/>
          </a:xfrm>
          <a:prstGeom prst="rect">
            <a:avLst/>
          </a:prstGeom>
        </p:spPr>
      </p:pic>
    </p:spTree>
    <p:extLst>
      <p:ext uri="{BB962C8B-B14F-4D97-AF65-F5344CB8AC3E}">
        <p14:creationId xmlns:p14="http://schemas.microsoft.com/office/powerpoint/2010/main" val="8090400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86720-5536-475C-8D24-397A55BA7878}"/>
              </a:ext>
            </a:extLst>
          </p:cNvPr>
          <p:cNvSpPr>
            <a:spLocks noGrp="1"/>
          </p:cNvSpPr>
          <p:nvPr>
            <p:ph type="title"/>
          </p:nvPr>
        </p:nvSpPr>
        <p:spPr>
          <a:xfrm>
            <a:off x="1043473" y="2529828"/>
            <a:ext cx="10515600" cy="1325563"/>
          </a:xfrm>
        </p:spPr>
        <p:txBody>
          <a:bodyPr>
            <a:noAutofit/>
          </a:bodyPr>
          <a:lstStyle/>
          <a:p>
            <a:r>
              <a:rPr lang="en-US" sz="2800" b="1" i="0" dirty="0">
                <a:effectLst/>
                <a:latin typeface="Arial" panose="020B0604020202020204" pitchFamily="34" charset="0"/>
              </a:rPr>
              <a:t>Think and solve?</a:t>
            </a:r>
            <a:br>
              <a:rPr lang="en-US" sz="2800" b="1" i="0" dirty="0">
                <a:effectLst/>
                <a:latin typeface="Arial" panose="020B0604020202020204" pitchFamily="34" charset="0"/>
              </a:rPr>
            </a:br>
            <a:br>
              <a:rPr lang="en-US" sz="2800" b="1" i="0" dirty="0">
                <a:effectLst/>
                <a:latin typeface="Arial" panose="020B0604020202020204" pitchFamily="34" charset="0"/>
              </a:rPr>
            </a:br>
            <a:r>
              <a:rPr lang="en-US" sz="2800" b="0" i="0" dirty="0">
                <a:solidFill>
                  <a:srgbClr val="000000"/>
                </a:solidFill>
                <a:effectLst/>
                <a:latin typeface="Arial" panose="020B0604020202020204" pitchFamily="34" charset="0"/>
              </a:rPr>
              <a:t>If the same subnet of 720 routers is partitioned into 8 clusters, each containing 9 regions and each region containing 10 routers. Then what will be the total number of table entries in each router.</a:t>
            </a:r>
            <a:br>
              <a:rPr lang="en-US" sz="2800" b="0" i="0" dirty="0">
                <a:solidFill>
                  <a:srgbClr val="000000"/>
                </a:solidFill>
                <a:effectLst/>
                <a:latin typeface="Arial" panose="020B0604020202020204" pitchFamily="34" charset="0"/>
              </a:rPr>
            </a:br>
            <a:endParaRPr lang="en-IN" sz="2800" dirty="0"/>
          </a:p>
        </p:txBody>
      </p:sp>
    </p:spTree>
    <p:extLst>
      <p:ext uri="{BB962C8B-B14F-4D97-AF65-F5344CB8AC3E}">
        <p14:creationId xmlns:p14="http://schemas.microsoft.com/office/powerpoint/2010/main" val="42368777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F67D1-8512-428A-B68B-7C33AE0F5A3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F732AF8-E9DD-4419-9567-1A3B3B24A14F}"/>
              </a:ext>
            </a:extLst>
          </p:cNvPr>
          <p:cNvSpPr>
            <a:spLocks noGrp="1"/>
          </p:cNvSpPr>
          <p:nvPr>
            <p:ph idx="1"/>
          </p:nvPr>
        </p:nvSpPr>
        <p:spPr/>
        <p:txBody>
          <a:bodyPr>
            <a:normAutofit fontScale="85000" lnSpcReduction="20000"/>
          </a:bodyPr>
          <a:lstStyle/>
          <a:p>
            <a:pPr algn="l"/>
            <a:r>
              <a:rPr lang="en-IN" b="1" i="0" dirty="0">
                <a:effectLst/>
                <a:latin typeface="Arial" panose="020B0604020202020204" pitchFamily="34" charset="0"/>
              </a:rPr>
              <a:t>Solution</a:t>
            </a:r>
          </a:p>
          <a:p>
            <a:pPr algn="l"/>
            <a:r>
              <a:rPr lang="en-US" b="0" i="0" dirty="0">
                <a:solidFill>
                  <a:srgbClr val="444444"/>
                </a:solidFill>
                <a:effectLst/>
                <a:latin typeface="Roboto" panose="02000000000000000000" pitchFamily="2" charset="0"/>
              </a:rPr>
              <a:t>We know that</a:t>
            </a:r>
            <a:br>
              <a:rPr lang="en-US" dirty="0"/>
            </a:br>
            <a:br>
              <a:rPr lang="en-US" dirty="0"/>
            </a:br>
            <a:r>
              <a:rPr lang="en-US" b="0" i="0" dirty="0">
                <a:solidFill>
                  <a:srgbClr val="444444"/>
                </a:solidFill>
                <a:effectLst/>
                <a:latin typeface="Roboto" panose="02000000000000000000" pitchFamily="2" charset="0"/>
              </a:rPr>
              <a:t>Cluster * Region * Routers = 720</a:t>
            </a:r>
            <a:br>
              <a:rPr lang="en-US" dirty="0"/>
            </a:br>
            <a:br>
              <a:rPr lang="en-US" dirty="0"/>
            </a:br>
            <a:r>
              <a:rPr lang="en-US" b="0" i="0" dirty="0">
                <a:solidFill>
                  <a:srgbClr val="444444"/>
                </a:solidFill>
                <a:effectLst/>
                <a:latin typeface="Roboto" panose="02000000000000000000" pitchFamily="2" charset="0"/>
              </a:rPr>
              <a:t>We use the given formula to find minimum size of Routing table:</a:t>
            </a:r>
            <a:br>
              <a:rPr lang="en-US" dirty="0"/>
            </a:br>
            <a:br>
              <a:rPr lang="en-US" dirty="0"/>
            </a:br>
            <a:r>
              <a:rPr lang="en-US" b="0" i="0" dirty="0">
                <a:solidFill>
                  <a:srgbClr val="444444"/>
                </a:solidFill>
                <a:effectLst/>
                <a:latin typeface="Roboto" panose="02000000000000000000" pitchFamily="2" charset="0"/>
              </a:rPr>
              <a:t>( Cluster-1 ) + ( Region-1 ) + Routers</a:t>
            </a:r>
            <a:br>
              <a:rPr lang="en-US" dirty="0"/>
            </a:br>
            <a:br>
              <a:rPr lang="en-US" dirty="0"/>
            </a:br>
            <a:r>
              <a:rPr lang="en-US" b="0" i="0" dirty="0">
                <a:solidFill>
                  <a:srgbClr val="444444"/>
                </a:solidFill>
                <a:effectLst/>
                <a:latin typeface="Roboto" panose="02000000000000000000" pitchFamily="2" charset="0"/>
              </a:rPr>
              <a:t>Therefore, here also Cluster = 8, Region = 9 &amp; Routers = 10</a:t>
            </a:r>
            <a:br>
              <a:rPr lang="en-US" dirty="0"/>
            </a:br>
            <a:br>
              <a:rPr lang="en-US" dirty="0"/>
            </a:br>
            <a:r>
              <a:rPr lang="en-US" b="0" i="0" dirty="0">
                <a:solidFill>
                  <a:srgbClr val="444444"/>
                </a:solidFill>
                <a:effectLst/>
                <a:latin typeface="Roboto" panose="02000000000000000000" pitchFamily="2" charset="0"/>
              </a:rPr>
              <a:t>( 8-1 ) + ( 9-1 ) + 10 = 7 + 8 + 10 = 25</a:t>
            </a:r>
          </a:p>
          <a:p>
            <a:pPr algn="l"/>
            <a:endParaRPr lang="en-IN" b="1" i="0" dirty="0">
              <a:effectLst/>
              <a:latin typeface="Arial" panose="020B0604020202020204" pitchFamily="34" charset="0"/>
            </a:endParaRPr>
          </a:p>
          <a:p>
            <a:pPr algn="just"/>
            <a:r>
              <a:rPr lang="en-IN" b="0" i="0" dirty="0">
                <a:solidFill>
                  <a:srgbClr val="000000"/>
                </a:solidFill>
                <a:effectLst/>
                <a:latin typeface="Arial" panose="020B0604020202020204" pitchFamily="34" charset="0"/>
              </a:rPr>
              <a:t>10 local entries + 8 remote regions + 7 clusters = 25 entries.</a:t>
            </a:r>
          </a:p>
          <a:p>
            <a:endParaRPr lang="en-IN" dirty="0"/>
          </a:p>
        </p:txBody>
      </p:sp>
    </p:spTree>
    <p:extLst>
      <p:ext uri="{BB962C8B-B14F-4D97-AF65-F5344CB8AC3E}">
        <p14:creationId xmlns:p14="http://schemas.microsoft.com/office/powerpoint/2010/main" val="3294602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xfrm>
            <a:off x="8916924" y="6643732"/>
            <a:ext cx="255270" cy="222884"/>
          </a:xfrm>
          <a:prstGeom prst="rect">
            <a:avLst/>
          </a:prstGeom>
        </p:spPr>
        <p:txBody>
          <a:bodyPr vert="horz" wrap="square" lIns="0" tIns="0" rIns="0" bIns="0" rtlCol="0">
            <a:spAutoFit/>
          </a:bodyPr>
          <a:lstStyle>
            <a:defPPr>
              <a:defRPr lang="en-US"/>
            </a:defPPr>
            <a:lvl1pPr marL="0" algn="l" defTabSz="914400" rtl="0" eaLnBrk="1" latinLnBrk="0" hangingPunct="1">
              <a:defRPr sz="14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630"/>
              </a:lnSpc>
            </a:pPr>
            <a:fld id="{81D60167-4931-47E6-BA6A-407CBD079E47}" type="slidenum">
              <a:rPr lang="en-IN" smtClean="0"/>
              <a:pPr marL="38100">
                <a:lnSpc>
                  <a:spcPts val="1630"/>
                </a:lnSpc>
              </a:pPr>
              <a:t>56</a:t>
            </a:fld>
            <a:endParaRPr dirty="0"/>
          </a:p>
        </p:txBody>
      </p:sp>
      <p:sp>
        <p:nvSpPr>
          <p:cNvPr id="2" name="object 2"/>
          <p:cNvSpPr txBox="1">
            <a:spLocks noGrp="1"/>
          </p:cNvSpPr>
          <p:nvPr>
            <p:ph type="title"/>
          </p:nvPr>
        </p:nvSpPr>
        <p:spPr>
          <a:xfrm>
            <a:off x="2065269" y="505588"/>
            <a:ext cx="8047641" cy="625643"/>
          </a:xfrm>
          <a:prstGeom prst="rect">
            <a:avLst/>
          </a:prstGeom>
        </p:spPr>
        <p:txBody>
          <a:bodyPr vert="horz" wrap="square" lIns="0" tIns="11516" rIns="0" bIns="0" rtlCol="0" anchor="ctr">
            <a:spAutoFit/>
          </a:bodyPr>
          <a:lstStyle/>
          <a:p>
            <a:pPr marL="11516">
              <a:lnSpc>
                <a:spcPct val="100000"/>
              </a:lnSpc>
              <a:spcBef>
                <a:spcPts val="91"/>
              </a:spcBef>
            </a:pPr>
            <a:r>
              <a:rPr sz="3990" dirty="0"/>
              <a:t>5.3. </a:t>
            </a:r>
            <a:r>
              <a:rPr sz="3990" spc="-5" dirty="0"/>
              <a:t>Congestion </a:t>
            </a:r>
            <a:r>
              <a:rPr sz="3990" dirty="0"/>
              <a:t>Control </a:t>
            </a:r>
            <a:r>
              <a:rPr sz="3990" spc="-5" dirty="0"/>
              <a:t>Algorithms</a:t>
            </a:r>
            <a:r>
              <a:rPr sz="3990" spc="-36" dirty="0"/>
              <a:t> </a:t>
            </a:r>
            <a:endParaRPr sz="3990" dirty="0"/>
          </a:p>
        </p:txBody>
      </p:sp>
      <p:sp>
        <p:nvSpPr>
          <p:cNvPr id="3" name="object 3"/>
          <p:cNvSpPr txBox="1"/>
          <p:nvPr/>
        </p:nvSpPr>
        <p:spPr>
          <a:xfrm>
            <a:off x="1521246" y="1702825"/>
            <a:ext cx="9135686" cy="1621172"/>
          </a:xfrm>
          <a:prstGeom prst="rect">
            <a:avLst/>
          </a:prstGeom>
        </p:spPr>
        <p:txBody>
          <a:bodyPr vert="horz" wrap="square" lIns="0" tIns="11516" rIns="0" bIns="0" rtlCol="0">
            <a:spAutoFit/>
          </a:bodyPr>
          <a:lstStyle/>
          <a:p>
            <a:pPr marL="563726" marR="4607" indent="-552785">
              <a:spcBef>
                <a:spcPts val="91"/>
              </a:spcBef>
              <a:buClr>
                <a:srgbClr val="3232CC"/>
              </a:buClr>
              <a:buChar char="•"/>
              <a:tabLst>
                <a:tab pos="563726" algn="l"/>
                <a:tab pos="564302" algn="l"/>
              </a:tabLst>
            </a:pPr>
            <a:r>
              <a:rPr sz="3264" spc="-5" dirty="0">
                <a:latin typeface="Times New Roman"/>
                <a:cs typeface="Times New Roman"/>
              </a:rPr>
              <a:t>When </a:t>
            </a:r>
            <a:r>
              <a:rPr sz="3264" dirty="0">
                <a:latin typeface="Times New Roman"/>
                <a:cs typeface="Times New Roman"/>
              </a:rPr>
              <a:t>too </a:t>
            </a:r>
            <a:r>
              <a:rPr sz="3264" spc="-5" dirty="0">
                <a:latin typeface="Times New Roman"/>
                <a:cs typeface="Times New Roman"/>
              </a:rPr>
              <a:t>many packets are present in </a:t>
            </a:r>
            <a:r>
              <a:rPr sz="3264" dirty="0">
                <a:latin typeface="Times New Roman"/>
                <a:cs typeface="Times New Roman"/>
              </a:rPr>
              <a:t>(a  </a:t>
            </a:r>
            <a:r>
              <a:rPr sz="3264" spc="-5" dirty="0">
                <a:latin typeface="Times New Roman"/>
                <a:cs typeface="Times New Roman"/>
              </a:rPr>
              <a:t>part of) the subnet, performance  degrades.</a:t>
            </a:r>
            <a:endParaRPr sz="3264" dirty="0">
              <a:latin typeface="Times New Roman"/>
              <a:cs typeface="Times New Roman"/>
            </a:endParaRPr>
          </a:p>
          <a:p>
            <a:pPr marL="564302" indent="-552785">
              <a:spcBef>
                <a:spcPts val="793"/>
              </a:spcBef>
              <a:buClr>
                <a:srgbClr val="3232CC"/>
              </a:buClr>
              <a:buChar char="•"/>
              <a:tabLst>
                <a:tab pos="563726" algn="l"/>
                <a:tab pos="564302" algn="l"/>
              </a:tabLst>
            </a:pPr>
            <a:r>
              <a:rPr sz="3264" spc="-5" dirty="0">
                <a:latin typeface="Times New Roman"/>
                <a:cs typeface="Times New Roman"/>
              </a:rPr>
              <a:t>This situation </a:t>
            </a:r>
            <a:r>
              <a:rPr sz="3264" dirty="0">
                <a:latin typeface="Times New Roman"/>
                <a:cs typeface="Times New Roman"/>
              </a:rPr>
              <a:t>is </a:t>
            </a:r>
            <a:r>
              <a:rPr sz="3264" spc="-5" dirty="0">
                <a:latin typeface="Times New Roman"/>
                <a:cs typeface="Times New Roman"/>
              </a:rPr>
              <a:t>called</a:t>
            </a:r>
            <a:r>
              <a:rPr sz="3264" dirty="0">
                <a:latin typeface="Times New Roman"/>
                <a:cs typeface="Times New Roman"/>
              </a:rPr>
              <a:t> </a:t>
            </a:r>
            <a:r>
              <a:rPr sz="3264" spc="-5" dirty="0">
                <a:solidFill>
                  <a:srgbClr val="FF3200"/>
                </a:solidFill>
                <a:latin typeface="Times New Roman"/>
                <a:cs typeface="Times New Roman"/>
              </a:rPr>
              <a:t>congestion</a:t>
            </a:r>
            <a:r>
              <a:rPr sz="3264" spc="-5" dirty="0">
                <a:latin typeface="Times New Roman"/>
                <a:cs typeface="Times New Roman"/>
              </a:rPr>
              <a:t>.</a:t>
            </a:r>
            <a:endParaRPr sz="3264" dirty="0">
              <a:latin typeface="Times New Roman"/>
              <a:cs typeface="Times New Roman"/>
            </a:endParaRPr>
          </a:p>
        </p:txBody>
      </p:sp>
      <p:pic>
        <p:nvPicPr>
          <p:cNvPr id="6" name="Picture 5">
            <a:extLst>
              <a:ext uri="{FF2B5EF4-FFF2-40B4-BE49-F238E27FC236}">
                <a16:creationId xmlns:a16="http://schemas.microsoft.com/office/drawing/2014/main" id="{22B66221-6D6F-4D57-90B5-F6DDFAAB9F7E}"/>
              </a:ext>
            </a:extLst>
          </p:cNvPr>
          <p:cNvPicPr>
            <a:picLocks noChangeAspect="1"/>
          </p:cNvPicPr>
          <p:nvPr/>
        </p:nvPicPr>
        <p:blipFill>
          <a:blip r:embed="rId2">
            <a:lum/>
            <a:alphaModFix/>
          </a:blip>
          <a:srcRect/>
          <a:stretch>
            <a:fillRect/>
          </a:stretch>
        </p:blipFill>
        <p:spPr>
          <a:xfrm>
            <a:off x="1110900" y="3659486"/>
            <a:ext cx="9275027" cy="158295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xfrm>
            <a:off x="8916924" y="6643732"/>
            <a:ext cx="255270" cy="222884"/>
          </a:xfrm>
          <a:prstGeom prst="rect">
            <a:avLst/>
          </a:prstGeom>
        </p:spPr>
        <p:txBody>
          <a:bodyPr vert="horz" wrap="square" lIns="0" tIns="0" rIns="0" bIns="0" rtlCol="0">
            <a:spAutoFit/>
          </a:bodyPr>
          <a:lstStyle>
            <a:defPPr>
              <a:defRPr lang="en-US"/>
            </a:defPPr>
            <a:lvl1pPr marL="0" algn="l" defTabSz="914400" rtl="0" eaLnBrk="1" latinLnBrk="0" hangingPunct="1">
              <a:defRPr sz="14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630"/>
              </a:lnSpc>
            </a:pPr>
            <a:fld id="{81D60167-4931-47E6-BA6A-407CBD079E47}" type="slidenum">
              <a:rPr lang="en-IN" smtClean="0"/>
              <a:pPr marL="38100">
                <a:lnSpc>
                  <a:spcPts val="1630"/>
                </a:lnSpc>
              </a:pPr>
              <a:t>57</a:t>
            </a:fld>
            <a:endParaRPr dirty="0"/>
          </a:p>
        </p:txBody>
      </p:sp>
      <p:sp>
        <p:nvSpPr>
          <p:cNvPr id="2" name="object 2"/>
          <p:cNvSpPr txBox="1">
            <a:spLocks noGrp="1"/>
          </p:cNvSpPr>
          <p:nvPr>
            <p:ph type="title"/>
          </p:nvPr>
        </p:nvSpPr>
        <p:spPr>
          <a:xfrm>
            <a:off x="2065269" y="505588"/>
            <a:ext cx="8047641" cy="625643"/>
          </a:xfrm>
          <a:prstGeom prst="rect">
            <a:avLst/>
          </a:prstGeom>
        </p:spPr>
        <p:txBody>
          <a:bodyPr vert="horz" wrap="square" lIns="0" tIns="11516" rIns="0" bIns="0" rtlCol="0" anchor="ctr">
            <a:spAutoFit/>
          </a:bodyPr>
          <a:lstStyle/>
          <a:p>
            <a:pPr marL="11516">
              <a:lnSpc>
                <a:spcPct val="100000"/>
              </a:lnSpc>
              <a:spcBef>
                <a:spcPts val="91"/>
              </a:spcBef>
            </a:pPr>
            <a:r>
              <a:rPr sz="3990" dirty="0"/>
              <a:t>5.3. </a:t>
            </a:r>
            <a:r>
              <a:rPr sz="3990" spc="-5" dirty="0"/>
              <a:t>Congestion </a:t>
            </a:r>
            <a:r>
              <a:rPr sz="3990" dirty="0"/>
              <a:t>Control </a:t>
            </a:r>
            <a:r>
              <a:rPr sz="3990" spc="-5" dirty="0"/>
              <a:t>Algorithms</a:t>
            </a:r>
            <a:r>
              <a:rPr sz="3990" spc="-36" dirty="0"/>
              <a:t> </a:t>
            </a:r>
            <a:endParaRPr sz="3990" dirty="0"/>
          </a:p>
        </p:txBody>
      </p:sp>
      <p:sp>
        <p:nvSpPr>
          <p:cNvPr id="3" name="object 3"/>
          <p:cNvSpPr txBox="1"/>
          <p:nvPr/>
        </p:nvSpPr>
        <p:spPr>
          <a:xfrm>
            <a:off x="429208" y="1207681"/>
            <a:ext cx="6382139" cy="5233546"/>
          </a:xfrm>
          <a:prstGeom prst="rect">
            <a:avLst/>
          </a:prstGeom>
        </p:spPr>
        <p:txBody>
          <a:bodyPr vert="horz" wrap="square" lIns="0" tIns="67371" rIns="0" bIns="0" rtlCol="0">
            <a:spAutoFit/>
          </a:bodyPr>
          <a:lstStyle/>
          <a:p>
            <a:pPr marL="563726" marR="534935" indent="-552785" algn="just">
              <a:lnSpc>
                <a:spcPts val="3527"/>
              </a:lnSpc>
              <a:spcBef>
                <a:spcPts val="530"/>
              </a:spcBef>
              <a:buClr>
                <a:srgbClr val="3232CC"/>
              </a:buClr>
              <a:buChar char="•"/>
              <a:tabLst>
                <a:tab pos="564302" algn="l"/>
              </a:tabLst>
            </a:pPr>
            <a:r>
              <a:rPr sz="2800" spc="-5" dirty="0">
                <a:latin typeface="Times New Roman"/>
                <a:cs typeface="Times New Roman"/>
              </a:rPr>
              <a:t>Congestion can be brought on by several  factors.</a:t>
            </a:r>
            <a:endParaRPr sz="2800" dirty="0">
              <a:latin typeface="Times New Roman"/>
              <a:cs typeface="Times New Roman"/>
            </a:endParaRPr>
          </a:p>
          <a:p>
            <a:pPr marL="563726" marR="165836" indent="-552785" algn="just">
              <a:lnSpc>
                <a:spcPts val="3527"/>
              </a:lnSpc>
              <a:spcBef>
                <a:spcPts val="780"/>
              </a:spcBef>
              <a:buClr>
                <a:srgbClr val="3232CC"/>
              </a:buClr>
              <a:buChar char="•"/>
              <a:tabLst>
                <a:tab pos="564302" algn="l"/>
              </a:tabLst>
            </a:pPr>
            <a:r>
              <a:rPr sz="2800" spc="-5" dirty="0">
                <a:latin typeface="Times New Roman"/>
                <a:cs typeface="Times New Roman"/>
              </a:rPr>
              <a:t>If all of a sudden, streams of packets begin  arriving on </a:t>
            </a:r>
            <a:r>
              <a:rPr sz="2800" dirty="0">
                <a:latin typeface="Times New Roman"/>
                <a:cs typeface="Times New Roman"/>
              </a:rPr>
              <a:t>three </a:t>
            </a:r>
            <a:r>
              <a:rPr sz="2800" spc="-5" dirty="0">
                <a:latin typeface="Times New Roman"/>
                <a:cs typeface="Times New Roman"/>
              </a:rPr>
              <a:t>or four input lines and all  need the same output line, queue will build  up.</a:t>
            </a:r>
            <a:endParaRPr sz="2800" dirty="0">
              <a:latin typeface="Times New Roman"/>
              <a:cs typeface="Times New Roman"/>
            </a:endParaRPr>
          </a:p>
          <a:p>
            <a:pPr marL="563726" marR="4607" indent="-552785" algn="just">
              <a:lnSpc>
                <a:spcPts val="3527"/>
              </a:lnSpc>
              <a:spcBef>
                <a:spcPts val="775"/>
              </a:spcBef>
              <a:buClr>
                <a:srgbClr val="3232CC"/>
              </a:buClr>
              <a:buChar char="•"/>
              <a:tabLst>
                <a:tab pos="564302" algn="l"/>
              </a:tabLst>
            </a:pPr>
            <a:r>
              <a:rPr sz="2800" spc="-5" dirty="0">
                <a:latin typeface="Times New Roman"/>
                <a:cs typeface="Times New Roman"/>
              </a:rPr>
              <a:t>If there is insufficient memory </a:t>
            </a:r>
            <a:r>
              <a:rPr sz="2800" dirty="0">
                <a:latin typeface="Times New Roman"/>
                <a:cs typeface="Times New Roman"/>
              </a:rPr>
              <a:t>to </a:t>
            </a:r>
            <a:r>
              <a:rPr sz="2800" spc="-5" dirty="0">
                <a:latin typeface="Times New Roman"/>
                <a:cs typeface="Times New Roman"/>
              </a:rPr>
              <a:t>hold </a:t>
            </a:r>
            <a:r>
              <a:rPr sz="2800" dirty="0">
                <a:latin typeface="Times New Roman"/>
                <a:cs typeface="Times New Roman"/>
              </a:rPr>
              <a:t>all </a:t>
            </a:r>
            <a:r>
              <a:rPr sz="2800" spc="-5" dirty="0">
                <a:latin typeface="Times New Roman"/>
                <a:cs typeface="Times New Roman"/>
              </a:rPr>
              <a:t>of  them, packets will be</a:t>
            </a:r>
            <a:r>
              <a:rPr sz="2800" spc="9" dirty="0">
                <a:latin typeface="Times New Roman"/>
                <a:cs typeface="Times New Roman"/>
              </a:rPr>
              <a:t> </a:t>
            </a:r>
            <a:r>
              <a:rPr sz="2800" spc="-5" dirty="0">
                <a:latin typeface="Times New Roman"/>
                <a:cs typeface="Times New Roman"/>
              </a:rPr>
              <a:t>lost.</a:t>
            </a:r>
            <a:endParaRPr sz="2800" dirty="0">
              <a:latin typeface="Times New Roman"/>
              <a:cs typeface="Times New Roman"/>
            </a:endParaRPr>
          </a:p>
          <a:p>
            <a:pPr marL="564302" indent="-552785" algn="just">
              <a:spcBef>
                <a:spcPts val="340"/>
              </a:spcBef>
              <a:buClr>
                <a:srgbClr val="3232CC"/>
              </a:buClr>
              <a:buChar char="•"/>
              <a:tabLst>
                <a:tab pos="564302" algn="l"/>
              </a:tabLst>
            </a:pPr>
            <a:r>
              <a:rPr sz="2800" spc="-5" dirty="0">
                <a:latin typeface="Times New Roman"/>
                <a:cs typeface="Times New Roman"/>
              </a:rPr>
              <a:t>Slow processors can </a:t>
            </a:r>
            <a:r>
              <a:rPr sz="2800" dirty="0">
                <a:latin typeface="Times New Roman"/>
                <a:cs typeface="Times New Roman"/>
              </a:rPr>
              <a:t>also </a:t>
            </a:r>
            <a:r>
              <a:rPr sz="2800" spc="-5" dirty="0">
                <a:latin typeface="Times New Roman"/>
                <a:cs typeface="Times New Roman"/>
              </a:rPr>
              <a:t>cause</a:t>
            </a:r>
            <a:r>
              <a:rPr sz="2800" spc="14" dirty="0">
                <a:latin typeface="Times New Roman"/>
                <a:cs typeface="Times New Roman"/>
              </a:rPr>
              <a:t> </a:t>
            </a:r>
            <a:r>
              <a:rPr sz="2800" spc="-5" dirty="0">
                <a:latin typeface="Times New Roman"/>
                <a:cs typeface="Times New Roman"/>
              </a:rPr>
              <a:t>congestion</a:t>
            </a:r>
            <a:endParaRPr lang="en-IN" sz="2800" spc="-5" dirty="0">
              <a:latin typeface="Times New Roman"/>
              <a:cs typeface="Times New Roman"/>
            </a:endParaRPr>
          </a:p>
          <a:p>
            <a:pPr marL="564302" indent="-552785" algn="just">
              <a:spcBef>
                <a:spcPts val="340"/>
              </a:spcBef>
              <a:buClr>
                <a:srgbClr val="3232CC"/>
              </a:buClr>
              <a:buChar char="•"/>
              <a:tabLst>
                <a:tab pos="564302" algn="l"/>
              </a:tabLst>
            </a:pPr>
            <a:r>
              <a:rPr lang="en-IN" sz="2800" spc="-5" dirty="0">
                <a:latin typeface="Times New Roman"/>
                <a:cs typeface="Times New Roman"/>
              </a:rPr>
              <a:t>Low bandwidth line causes congestion</a:t>
            </a:r>
            <a:endParaRPr sz="2800" dirty="0">
              <a:latin typeface="Times New Roman"/>
              <a:cs typeface="Times New Roman"/>
            </a:endParaRPr>
          </a:p>
        </p:txBody>
      </p:sp>
      <p:pic>
        <p:nvPicPr>
          <p:cNvPr id="4" name="Picture 3">
            <a:extLst>
              <a:ext uri="{FF2B5EF4-FFF2-40B4-BE49-F238E27FC236}">
                <a16:creationId xmlns:a16="http://schemas.microsoft.com/office/drawing/2014/main" id="{4E58472A-869E-44BC-89CD-5CF92FF3382E}"/>
              </a:ext>
            </a:extLst>
          </p:cNvPr>
          <p:cNvPicPr>
            <a:picLocks noChangeAspect="1"/>
          </p:cNvPicPr>
          <p:nvPr/>
        </p:nvPicPr>
        <p:blipFill>
          <a:blip r:embed="rId2"/>
          <a:stretch>
            <a:fillRect/>
          </a:stretch>
        </p:blipFill>
        <p:spPr>
          <a:xfrm>
            <a:off x="7044613" y="1483724"/>
            <a:ext cx="4587551" cy="3535986"/>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0107" y="259867"/>
            <a:ext cx="8925248" cy="1365265"/>
          </a:xfrm>
          <a:prstGeom prst="rect">
            <a:avLst/>
          </a:prstGeom>
        </p:spPr>
        <p:txBody>
          <a:bodyPr vert="horz" wrap="square" lIns="0" tIns="10941" rIns="0" bIns="0" rtlCol="0" anchor="ctr">
            <a:spAutoFit/>
          </a:bodyPr>
          <a:lstStyle/>
          <a:p>
            <a:pPr marL="2607880" marR="4607" indent="-2596939">
              <a:lnSpc>
                <a:spcPct val="100000"/>
              </a:lnSpc>
              <a:spcBef>
                <a:spcPts val="86"/>
              </a:spcBef>
            </a:pPr>
            <a:r>
              <a:rPr spc="-5" dirty="0"/>
              <a:t>5.3. Congestion Control Algorithms  </a:t>
            </a:r>
            <a:r>
              <a:rPr spc="-5" dirty="0">
                <a:solidFill>
                  <a:srgbClr val="00CC99"/>
                </a:solidFill>
              </a:rPr>
              <a:t> Congestion</a:t>
            </a:r>
          </a:p>
        </p:txBody>
      </p:sp>
      <p:sp>
        <p:nvSpPr>
          <p:cNvPr id="3" name="object 3"/>
          <p:cNvSpPr txBox="1"/>
          <p:nvPr/>
        </p:nvSpPr>
        <p:spPr>
          <a:xfrm>
            <a:off x="2710409" y="5275945"/>
            <a:ext cx="6219993" cy="690107"/>
          </a:xfrm>
          <a:prstGeom prst="rect">
            <a:avLst/>
          </a:prstGeom>
        </p:spPr>
        <p:txBody>
          <a:bodyPr vert="horz" wrap="square" lIns="0" tIns="23033" rIns="0" bIns="0" rtlCol="0">
            <a:spAutoFit/>
          </a:bodyPr>
          <a:lstStyle/>
          <a:p>
            <a:pPr marL="1685995" marR="4607" indent="-1675054">
              <a:lnSpc>
                <a:spcPts val="2603"/>
              </a:lnSpc>
              <a:spcBef>
                <a:spcPts val="181"/>
              </a:spcBef>
            </a:pPr>
            <a:r>
              <a:rPr sz="2176" spc="-5" dirty="0">
                <a:latin typeface="Times New Roman"/>
                <a:cs typeface="Times New Roman"/>
              </a:rPr>
              <a:t>When </a:t>
            </a:r>
            <a:r>
              <a:rPr sz="2176" dirty="0">
                <a:latin typeface="Times New Roman"/>
                <a:cs typeface="Times New Roman"/>
              </a:rPr>
              <a:t>too </a:t>
            </a:r>
            <a:r>
              <a:rPr sz="2176" spc="-9" dirty="0">
                <a:latin typeface="Times New Roman"/>
                <a:cs typeface="Times New Roman"/>
              </a:rPr>
              <a:t>much </a:t>
            </a:r>
            <a:r>
              <a:rPr sz="2176" spc="-5" dirty="0">
                <a:latin typeface="Times New Roman"/>
                <a:cs typeface="Times New Roman"/>
              </a:rPr>
              <a:t>traffic </a:t>
            </a:r>
            <a:r>
              <a:rPr sz="2176" dirty="0">
                <a:latin typeface="Times New Roman"/>
                <a:cs typeface="Times New Roman"/>
              </a:rPr>
              <a:t>is </a:t>
            </a:r>
            <a:r>
              <a:rPr sz="2176" spc="-5" dirty="0">
                <a:latin typeface="Times New Roman"/>
                <a:cs typeface="Times New Roman"/>
              </a:rPr>
              <a:t>offered, congestion sets in and  performance degrades</a:t>
            </a:r>
            <a:r>
              <a:rPr sz="2176" spc="-9" dirty="0">
                <a:latin typeface="Times New Roman"/>
                <a:cs typeface="Times New Roman"/>
              </a:rPr>
              <a:t> </a:t>
            </a:r>
            <a:r>
              <a:rPr sz="2176" spc="-5" dirty="0">
                <a:latin typeface="Times New Roman"/>
                <a:cs typeface="Times New Roman"/>
              </a:rPr>
              <a:t>sharply.</a:t>
            </a:r>
            <a:endParaRPr sz="2176" dirty="0">
              <a:latin typeface="Times New Roman"/>
              <a:cs typeface="Times New Roman"/>
            </a:endParaRPr>
          </a:p>
        </p:txBody>
      </p:sp>
      <p:sp>
        <p:nvSpPr>
          <p:cNvPr id="4" name="object 4"/>
          <p:cNvSpPr/>
          <p:nvPr/>
        </p:nvSpPr>
        <p:spPr>
          <a:xfrm>
            <a:off x="3067213" y="1821967"/>
            <a:ext cx="4932231" cy="3135845"/>
          </a:xfrm>
          <a:prstGeom prst="rect">
            <a:avLst/>
          </a:prstGeom>
          <a:blipFill>
            <a:blip r:embed="rId2" cstate="print"/>
            <a:stretch>
              <a:fillRect/>
            </a:stretch>
          </a:blipFill>
        </p:spPr>
        <p:txBody>
          <a:bodyPr wrap="square" lIns="0" tIns="0" rIns="0" bIns="0" rtlCol="0"/>
          <a:lstStyle/>
          <a:p>
            <a:pPr algn="ctr"/>
            <a:endParaRPr sz="1632" dirty="0"/>
          </a:p>
        </p:txBody>
      </p:sp>
      <p:sp>
        <p:nvSpPr>
          <p:cNvPr id="6" name="object 6"/>
          <p:cNvSpPr txBox="1">
            <a:spLocks noGrp="1"/>
          </p:cNvSpPr>
          <p:nvPr>
            <p:ph type="sldNum" sz="quarter" idx="7"/>
          </p:nvPr>
        </p:nvSpPr>
        <p:spPr>
          <a:xfrm>
            <a:off x="8916924" y="6643732"/>
            <a:ext cx="255270" cy="222884"/>
          </a:xfrm>
          <a:prstGeom prst="rect">
            <a:avLst/>
          </a:prstGeom>
        </p:spPr>
        <p:txBody>
          <a:bodyPr vert="horz" wrap="square" lIns="0" tIns="0" rIns="0" bIns="0" rtlCol="0">
            <a:spAutoFit/>
          </a:bodyPr>
          <a:lstStyle>
            <a:defPPr>
              <a:defRPr lang="en-US"/>
            </a:defPPr>
            <a:lvl1pPr marL="0" algn="l" defTabSz="914400" rtl="0" eaLnBrk="1" latinLnBrk="0" hangingPunct="1">
              <a:defRPr sz="14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630"/>
              </a:lnSpc>
            </a:pPr>
            <a:fld id="{81D60167-4931-47E6-BA6A-407CBD079E47}" type="slidenum">
              <a:rPr lang="en-IN" smtClean="0"/>
              <a:pPr marL="38100">
                <a:lnSpc>
                  <a:spcPts val="1630"/>
                </a:lnSpc>
              </a:pPr>
              <a:t>58</a:t>
            </a:fld>
            <a:endParaRPr dirty="0"/>
          </a:p>
        </p:txBody>
      </p:sp>
    </p:spTree>
    <p:extLst>
      <p:ext uri="{BB962C8B-B14F-4D97-AF65-F5344CB8AC3E}">
        <p14:creationId xmlns:p14="http://schemas.microsoft.com/office/powerpoint/2010/main" val="7932709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xfrm>
            <a:off x="8916924" y="6643732"/>
            <a:ext cx="255270" cy="222884"/>
          </a:xfrm>
          <a:prstGeom prst="rect">
            <a:avLst/>
          </a:prstGeom>
        </p:spPr>
        <p:txBody>
          <a:bodyPr vert="horz" wrap="square" lIns="0" tIns="0" rIns="0" bIns="0" rtlCol="0">
            <a:spAutoFit/>
          </a:bodyPr>
          <a:lstStyle>
            <a:defPPr>
              <a:defRPr lang="en-US"/>
            </a:defPPr>
            <a:lvl1pPr marL="0" algn="l" defTabSz="914400" rtl="0" eaLnBrk="1" latinLnBrk="0" hangingPunct="1">
              <a:defRPr sz="14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630"/>
              </a:lnSpc>
            </a:pPr>
            <a:fld id="{81D60167-4931-47E6-BA6A-407CBD079E47}" type="slidenum">
              <a:rPr lang="en-IN" smtClean="0"/>
              <a:pPr marL="38100">
                <a:lnSpc>
                  <a:spcPts val="1630"/>
                </a:lnSpc>
              </a:pPr>
              <a:t>59</a:t>
            </a:fld>
            <a:endParaRPr dirty="0"/>
          </a:p>
        </p:txBody>
      </p:sp>
      <p:sp>
        <p:nvSpPr>
          <p:cNvPr id="2" name="object 2"/>
          <p:cNvSpPr txBox="1">
            <a:spLocks noGrp="1"/>
          </p:cNvSpPr>
          <p:nvPr>
            <p:ph type="title"/>
          </p:nvPr>
        </p:nvSpPr>
        <p:spPr>
          <a:xfrm>
            <a:off x="2065269" y="505588"/>
            <a:ext cx="8047641" cy="625643"/>
          </a:xfrm>
          <a:prstGeom prst="rect">
            <a:avLst/>
          </a:prstGeom>
        </p:spPr>
        <p:txBody>
          <a:bodyPr vert="horz" wrap="square" lIns="0" tIns="11516" rIns="0" bIns="0" rtlCol="0" anchor="ctr">
            <a:spAutoFit/>
          </a:bodyPr>
          <a:lstStyle/>
          <a:p>
            <a:pPr marL="11516">
              <a:lnSpc>
                <a:spcPct val="100000"/>
              </a:lnSpc>
              <a:spcBef>
                <a:spcPts val="91"/>
              </a:spcBef>
            </a:pPr>
            <a:r>
              <a:rPr sz="3990" dirty="0"/>
              <a:t>5.3. </a:t>
            </a:r>
            <a:r>
              <a:rPr sz="3990" spc="-5" dirty="0"/>
              <a:t>Congestion </a:t>
            </a:r>
            <a:r>
              <a:rPr sz="3990" dirty="0"/>
              <a:t>Control </a:t>
            </a:r>
            <a:r>
              <a:rPr sz="3990" spc="-5" dirty="0"/>
              <a:t>Algorithms</a:t>
            </a:r>
            <a:r>
              <a:rPr sz="3990" spc="-36" dirty="0"/>
              <a:t> </a:t>
            </a:r>
            <a:endParaRPr sz="3990" dirty="0"/>
          </a:p>
        </p:txBody>
      </p:sp>
      <p:sp>
        <p:nvSpPr>
          <p:cNvPr id="3" name="object 3"/>
          <p:cNvSpPr txBox="1"/>
          <p:nvPr/>
        </p:nvSpPr>
        <p:spPr>
          <a:xfrm>
            <a:off x="2359627" y="1558947"/>
            <a:ext cx="7394086" cy="3227847"/>
          </a:xfrm>
          <a:prstGeom prst="rect">
            <a:avLst/>
          </a:prstGeom>
        </p:spPr>
        <p:txBody>
          <a:bodyPr vert="horz" wrap="square" lIns="0" tIns="98465" rIns="0" bIns="0" rtlCol="0">
            <a:spAutoFit/>
          </a:bodyPr>
          <a:lstStyle/>
          <a:p>
            <a:pPr marL="564302" indent="-552785">
              <a:spcBef>
                <a:spcPts val="775"/>
              </a:spcBef>
              <a:buClr>
                <a:srgbClr val="3232CC"/>
              </a:buClr>
              <a:buChar char="•"/>
              <a:tabLst>
                <a:tab pos="563726" algn="l"/>
                <a:tab pos="564302" algn="l"/>
              </a:tabLst>
            </a:pPr>
            <a:r>
              <a:rPr sz="2902" dirty="0">
                <a:latin typeface="Times New Roman"/>
                <a:cs typeface="Times New Roman"/>
              </a:rPr>
              <a:t>General </a:t>
            </a:r>
            <a:r>
              <a:rPr sz="2902" spc="-5" dirty="0">
                <a:latin typeface="Times New Roman"/>
                <a:cs typeface="Times New Roman"/>
              </a:rPr>
              <a:t>Principles </a:t>
            </a:r>
            <a:r>
              <a:rPr sz="2902" dirty="0">
                <a:latin typeface="Times New Roman"/>
                <a:cs typeface="Times New Roman"/>
              </a:rPr>
              <a:t>of </a:t>
            </a:r>
            <a:r>
              <a:rPr sz="2902" spc="-5" dirty="0">
                <a:latin typeface="Times New Roman"/>
                <a:cs typeface="Times New Roman"/>
              </a:rPr>
              <a:t>Congestion</a:t>
            </a:r>
            <a:r>
              <a:rPr sz="2902" spc="-27" dirty="0">
                <a:latin typeface="Times New Roman"/>
                <a:cs typeface="Times New Roman"/>
              </a:rPr>
              <a:t> </a:t>
            </a:r>
            <a:r>
              <a:rPr sz="2902" spc="-5" dirty="0">
                <a:latin typeface="Times New Roman"/>
                <a:cs typeface="Times New Roman"/>
              </a:rPr>
              <a:t>Control</a:t>
            </a:r>
            <a:endParaRPr sz="2902">
              <a:latin typeface="Times New Roman"/>
              <a:cs typeface="Times New Roman"/>
            </a:endParaRPr>
          </a:p>
          <a:p>
            <a:pPr marL="564302" indent="-552785">
              <a:spcBef>
                <a:spcPts val="685"/>
              </a:spcBef>
              <a:buClr>
                <a:srgbClr val="3232CC"/>
              </a:buClr>
              <a:buChar char="•"/>
              <a:tabLst>
                <a:tab pos="563726" algn="l"/>
                <a:tab pos="564302" algn="l"/>
              </a:tabLst>
            </a:pPr>
            <a:r>
              <a:rPr sz="2902" dirty="0">
                <a:latin typeface="Times New Roman"/>
                <a:cs typeface="Times New Roman"/>
              </a:rPr>
              <a:t>Congestion </a:t>
            </a:r>
            <a:r>
              <a:rPr sz="2902" spc="-5" dirty="0">
                <a:latin typeface="Times New Roman"/>
                <a:cs typeface="Times New Roman"/>
              </a:rPr>
              <a:t>Prevention</a:t>
            </a:r>
            <a:r>
              <a:rPr sz="2902" spc="-14" dirty="0">
                <a:latin typeface="Times New Roman"/>
                <a:cs typeface="Times New Roman"/>
              </a:rPr>
              <a:t> </a:t>
            </a:r>
            <a:r>
              <a:rPr sz="2902" spc="-5" dirty="0">
                <a:latin typeface="Times New Roman"/>
                <a:cs typeface="Times New Roman"/>
              </a:rPr>
              <a:t>Policies</a:t>
            </a:r>
            <a:endParaRPr sz="2902">
              <a:latin typeface="Times New Roman"/>
              <a:cs typeface="Times New Roman"/>
            </a:endParaRPr>
          </a:p>
          <a:p>
            <a:pPr marL="564302" indent="-552785">
              <a:spcBef>
                <a:spcPts val="698"/>
              </a:spcBef>
              <a:buClr>
                <a:srgbClr val="3232CC"/>
              </a:buClr>
              <a:buChar char="•"/>
              <a:tabLst>
                <a:tab pos="563726" algn="l"/>
                <a:tab pos="564302" algn="l"/>
              </a:tabLst>
            </a:pPr>
            <a:r>
              <a:rPr sz="2902" dirty="0">
                <a:latin typeface="Times New Roman"/>
                <a:cs typeface="Times New Roman"/>
              </a:rPr>
              <a:t>Congestion </a:t>
            </a:r>
            <a:r>
              <a:rPr sz="2902" spc="-5" dirty="0">
                <a:latin typeface="Times New Roman"/>
                <a:cs typeface="Times New Roman"/>
              </a:rPr>
              <a:t>Control </a:t>
            </a:r>
            <a:r>
              <a:rPr sz="2902" spc="-9" dirty="0">
                <a:latin typeface="Times New Roman"/>
                <a:cs typeface="Times New Roman"/>
              </a:rPr>
              <a:t>in </a:t>
            </a:r>
            <a:r>
              <a:rPr sz="2902" spc="-5" dirty="0">
                <a:latin typeface="Times New Roman"/>
                <a:cs typeface="Times New Roman"/>
              </a:rPr>
              <a:t>Virtual-Circuit</a:t>
            </a:r>
            <a:r>
              <a:rPr sz="2902" spc="-14" dirty="0">
                <a:latin typeface="Times New Roman"/>
                <a:cs typeface="Times New Roman"/>
              </a:rPr>
              <a:t> </a:t>
            </a:r>
            <a:r>
              <a:rPr sz="2902" spc="-5" dirty="0">
                <a:latin typeface="Times New Roman"/>
                <a:cs typeface="Times New Roman"/>
              </a:rPr>
              <a:t>Subnets</a:t>
            </a:r>
            <a:endParaRPr sz="2902">
              <a:latin typeface="Times New Roman"/>
              <a:cs typeface="Times New Roman"/>
            </a:endParaRPr>
          </a:p>
          <a:p>
            <a:pPr marL="564302" indent="-552785">
              <a:spcBef>
                <a:spcPts val="685"/>
              </a:spcBef>
              <a:buClr>
                <a:srgbClr val="3232CC"/>
              </a:buClr>
              <a:buChar char="•"/>
              <a:tabLst>
                <a:tab pos="563726" algn="l"/>
                <a:tab pos="564302" algn="l"/>
              </a:tabLst>
            </a:pPr>
            <a:r>
              <a:rPr sz="2902" dirty="0">
                <a:latin typeface="Times New Roman"/>
                <a:cs typeface="Times New Roman"/>
              </a:rPr>
              <a:t>Congestion </a:t>
            </a:r>
            <a:r>
              <a:rPr sz="2902" spc="-5" dirty="0">
                <a:latin typeface="Times New Roman"/>
                <a:cs typeface="Times New Roman"/>
              </a:rPr>
              <a:t>Control </a:t>
            </a:r>
            <a:r>
              <a:rPr sz="2902" spc="-9" dirty="0">
                <a:latin typeface="Times New Roman"/>
                <a:cs typeface="Times New Roman"/>
              </a:rPr>
              <a:t>in </a:t>
            </a:r>
            <a:r>
              <a:rPr sz="2902" spc="-5" dirty="0">
                <a:latin typeface="Times New Roman"/>
                <a:cs typeface="Times New Roman"/>
              </a:rPr>
              <a:t>Datagram</a:t>
            </a:r>
            <a:r>
              <a:rPr sz="2902" spc="5" dirty="0">
                <a:latin typeface="Times New Roman"/>
                <a:cs typeface="Times New Roman"/>
              </a:rPr>
              <a:t> </a:t>
            </a:r>
            <a:r>
              <a:rPr sz="2902" spc="-5" dirty="0">
                <a:latin typeface="Times New Roman"/>
                <a:cs typeface="Times New Roman"/>
              </a:rPr>
              <a:t>Subnets</a:t>
            </a:r>
            <a:endParaRPr sz="2902">
              <a:latin typeface="Times New Roman"/>
              <a:cs typeface="Times New Roman"/>
            </a:endParaRPr>
          </a:p>
          <a:p>
            <a:pPr marL="564302" indent="-552785">
              <a:spcBef>
                <a:spcPts val="685"/>
              </a:spcBef>
              <a:buClr>
                <a:srgbClr val="3232CC"/>
              </a:buClr>
              <a:buChar char="•"/>
              <a:tabLst>
                <a:tab pos="563726" algn="l"/>
                <a:tab pos="564302" algn="l"/>
              </a:tabLst>
            </a:pPr>
            <a:r>
              <a:rPr sz="2902" dirty="0">
                <a:latin typeface="Times New Roman"/>
                <a:cs typeface="Times New Roman"/>
              </a:rPr>
              <a:t>Load</a:t>
            </a:r>
            <a:r>
              <a:rPr sz="2902" spc="-9" dirty="0">
                <a:latin typeface="Times New Roman"/>
                <a:cs typeface="Times New Roman"/>
              </a:rPr>
              <a:t> </a:t>
            </a:r>
            <a:r>
              <a:rPr sz="2902" spc="-5" dirty="0">
                <a:latin typeface="Times New Roman"/>
                <a:cs typeface="Times New Roman"/>
              </a:rPr>
              <a:t>Shedding</a:t>
            </a:r>
            <a:endParaRPr sz="2902">
              <a:latin typeface="Times New Roman"/>
              <a:cs typeface="Times New Roman"/>
            </a:endParaRPr>
          </a:p>
          <a:p>
            <a:pPr marL="564302" indent="-552785">
              <a:spcBef>
                <a:spcPts val="698"/>
              </a:spcBef>
              <a:buClr>
                <a:srgbClr val="3232CC"/>
              </a:buClr>
              <a:buChar char="•"/>
              <a:tabLst>
                <a:tab pos="563726" algn="l"/>
                <a:tab pos="564302" algn="l"/>
              </a:tabLst>
            </a:pPr>
            <a:r>
              <a:rPr sz="2902" spc="-5" dirty="0">
                <a:latin typeface="Times New Roman"/>
                <a:cs typeface="Times New Roman"/>
              </a:rPr>
              <a:t>Jitter</a:t>
            </a:r>
            <a:r>
              <a:rPr sz="2902" dirty="0">
                <a:latin typeface="Times New Roman"/>
                <a:cs typeface="Times New Roman"/>
              </a:rPr>
              <a:t> </a:t>
            </a:r>
            <a:r>
              <a:rPr sz="2902" spc="-5" dirty="0">
                <a:latin typeface="Times New Roman"/>
                <a:cs typeface="Times New Roman"/>
              </a:rPr>
              <a:t>Control</a:t>
            </a:r>
            <a:endParaRPr sz="2902">
              <a:latin typeface="Times New Roman"/>
              <a:cs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F5048-8AA7-4066-AA70-8B514109E6FC}"/>
              </a:ext>
            </a:extLst>
          </p:cNvPr>
          <p:cNvSpPr>
            <a:spLocks noGrp="1"/>
          </p:cNvSpPr>
          <p:nvPr>
            <p:ph type="title"/>
          </p:nvPr>
        </p:nvSpPr>
        <p:spPr/>
        <p:txBody>
          <a:bodyPr/>
          <a:lstStyle/>
          <a:p>
            <a:r>
              <a:rPr lang="en-US" dirty="0"/>
              <a:t>Store-and-Forward Packet Switching</a:t>
            </a:r>
            <a:endParaRPr lang="en-IN" dirty="0"/>
          </a:p>
        </p:txBody>
      </p:sp>
      <p:sp>
        <p:nvSpPr>
          <p:cNvPr id="3" name="Content Placeholder 2">
            <a:extLst>
              <a:ext uri="{FF2B5EF4-FFF2-40B4-BE49-F238E27FC236}">
                <a16:creationId xmlns:a16="http://schemas.microsoft.com/office/drawing/2014/main" id="{21FC2C68-29AB-44D5-828A-588E63C76B0A}"/>
              </a:ext>
            </a:extLst>
          </p:cNvPr>
          <p:cNvSpPr>
            <a:spLocks noGrp="1"/>
          </p:cNvSpPr>
          <p:nvPr>
            <p:ph idx="1"/>
          </p:nvPr>
        </p:nvSpPr>
        <p:spPr/>
        <p:txBody>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Consider the following network, having two hosts Host H1, and Host H2.</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The major components of the network are the routers and ISP (Internet Service Providers) equipment.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H1 is directly connected to the ISP equipment where as H2 uses a router F which is outside the network.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Footer Placeholder 3">
            <a:extLst>
              <a:ext uri="{FF2B5EF4-FFF2-40B4-BE49-F238E27FC236}">
                <a16:creationId xmlns:a16="http://schemas.microsoft.com/office/drawing/2014/main" id="{6072AD0D-E5CF-493B-A8CC-B1CEC2EEE4A9}"/>
              </a:ext>
            </a:extLst>
          </p:cNvPr>
          <p:cNvSpPr>
            <a:spLocks noGrp="1"/>
          </p:cNvSpPr>
          <p:nvPr>
            <p:ph type="ftr" sz="quarter" idx="11"/>
          </p:nvPr>
        </p:nvSpPr>
        <p:spPr/>
        <p:txBody>
          <a:bodyPr/>
          <a:lstStyle/>
          <a:p>
            <a:r>
              <a:rPr lang="en-US"/>
              <a:t>COMPUTER NETWORKS - 19CS3602</a:t>
            </a:r>
            <a:endParaRPr lang="en-US" dirty="0"/>
          </a:p>
        </p:txBody>
      </p:sp>
      <p:pic>
        <p:nvPicPr>
          <p:cNvPr id="5" name="Picture 4" descr="DSU Banglore Admission 2022 : Courses, Eligibility, Specializations">
            <a:extLst>
              <a:ext uri="{FF2B5EF4-FFF2-40B4-BE49-F238E27FC236}">
                <a16:creationId xmlns:a16="http://schemas.microsoft.com/office/drawing/2014/main" id="{6A74D371-3DB9-4601-9AB6-98BE712207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276" t="12519" r="15457" b="17052"/>
          <a:stretch/>
        </p:blipFill>
        <p:spPr bwMode="auto">
          <a:xfrm>
            <a:off x="8463279" y="524982"/>
            <a:ext cx="1026161" cy="1058654"/>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a:extLst>
              <a:ext uri="{FF2B5EF4-FFF2-40B4-BE49-F238E27FC236}">
                <a16:creationId xmlns:a16="http://schemas.microsoft.com/office/drawing/2014/main" id="{6D0109F3-2AD4-4000-8AC3-42615AECCBF4}"/>
              </a:ext>
            </a:extLst>
          </p:cNvPr>
          <p:cNvSpPr txBox="1">
            <a:spLocks/>
          </p:cNvSpPr>
          <p:nvPr/>
        </p:nvSpPr>
        <p:spPr>
          <a:xfrm>
            <a:off x="829734" y="274320"/>
            <a:ext cx="6297612"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DAYANANDA SAGAR UNIVERSITY , DEPARTMENT OF CSE</a:t>
            </a:r>
            <a:endParaRPr lang="en-US" dirty="0"/>
          </a:p>
        </p:txBody>
      </p:sp>
    </p:spTree>
    <p:extLst>
      <p:ext uri="{BB962C8B-B14F-4D97-AF65-F5344CB8AC3E}">
        <p14:creationId xmlns:p14="http://schemas.microsoft.com/office/powerpoint/2010/main" val="6644249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ADC5D-C3B7-44AF-BC8D-3F12BC87897C}"/>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7D4F8CFB-EBEE-4821-A12D-D674F59D647B}"/>
              </a:ext>
            </a:extLst>
          </p:cNvPr>
          <p:cNvPicPr>
            <a:picLocks noGrp="1" noChangeAspect="1"/>
          </p:cNvPicPr>
          <p:nvPr>
            <p:ph idx="1"/>
          </p:nvPr>
        </p:nvPicPr>
        <p:blipFill>
          <a:blip r:embed="rId2"/>
          <a:stretch>
            <a:fillRect/>
          </a:stretch>
        </p:blipFill>
        <p:spPr>
          <a:xfrm>
            <a:off x="1226082" y="718457"/>
            <a:ext cx="9853126" cy="5542383"/>
          </a:xfrm>
          <a:prstGeom prst="rect">
            <a:avLst/>
          </a:prstGeom>
        </p:spPr>
      </p:pic>
    </p:spTree>
    <p:extLst>
      <p:ext uri="{BB962C8B-B14F-4D97-AF65-F5344CB8AC3E}">
        <p14:creationId xmlns:p14="http://schemas.microsoft.com/office/powerpoint/2010/main" val="11722502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xfrm>
            <a:off x="8916924" y="6643732"/>
            <a:ext cx="255270" cy="222884"/>
          </a:xfrm>
          <a:prstGeom prst="rect">
            <a:avLst/>
          </a:prstGeom>
        </p:spPr>
        <p:txBody>
          <a:bodyPr vert="horz" wrap="square" lIns="0" tIns="0" rIns="0" bIns="0" rtlCol="0">
            <a:spAutoFit/>
          </a:bodyPr>
          <a:lstStyle>
            <a:defPPr>
              <a:defRPr lang="en-US"/>
            </a:defPPr>
            <a:lvl1pPr marL="0" algn="l" defTabSz="914400" rtl="0" eaLnBrk="1" latinLnBrk="0" hangingPunct="1">
              <a:defRPr sz="14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630"/>
              </a:lnSpc>
            </a:pPr>
            <a:fld id="{81D60167-4931-47E6-BA6A-407CBD079E47}" type="slidenum">
              <a:rPr lang="en-IN" smtClean="0"/>
              <a:pPr marL="38100">
                <a:lnSpc>
                  <a:spcPts val="1630"/>
                </a:lnSpc>
              </a:pPr>
              <a:t>61</a:t>
            </a:fld>
            <a:endParaRPr dirty="0"/>
          </a:p>
        </p:txBody>
      </p:sp>
      <p:sp>
        <p:nvSpPr>
          <p:cNvPr id="2" name="object 2"/>
          <p:cNvSpPr txBox="1">
            <a:spLocks noGrp="1"/>
          </p:cNvSpPr>
          <p:nvPr>
            <p:ph type="title"/>
          </p:nvPr>
        </p:nvSpPr>
        <p:spPr>
          <a:xfrm>
            <a:off x="1318403" y="501768"/>
            <a:ext cx="9555194" cy="1365265"/>
          </a:xfrm>
          <a:prstGeom prst="rect">
            <a:avLst/>
          </a:prstGeom>
        </p:spPr>
        <p:txBody>
          <a:bodyPr vert="horz" wrap="square" lIns="0" tIns="10941" rIns="0" bIns="0" rtlCol="0" anchor="ctr">
            <a:spAutoFit/>
          </a:bodyPr>
          <a:lstStyle/>
          <a:p>
            <a:pPr marL="11516" marR="4607" indent="179655">
              <a:lnSpc>
                <a:spcPct val="100000"/>
              </a:lnSpc>
              <a:spcBef>
                <a:spcPts val="86"/>
              </a:spcBef>
            </a:pPr>
            <a:r>
              <a:rPr spc="-5" dirty="0"/>
              <a:t>5.3. Congestion Control Algorithms  </a:t>
            </a:r>
            <a:r>
              <a:rPr spc="-5" dirty="0">
                <a:solidFill>
                  <a:srgbClr val="00CC99"/>
                </a:solidFill>
              </a:rPr>
              <a:t> </a:t>
            </a:r>
            <a:br>
              <a:rPr lang="en-US" spc="-5" dirty="0">
                <a:solidFill>
                  <a:srgbClr val="00CC99"/>
                </a:solidFill>
              </a:rPr>
            </a:br>
            <a:r>
              <a:rPr spc="-5" dirty="0">
                <a:solidFill>
                  <a:srgbClr val="00CC99"/>
                </a:solidFill>
              </a:rPr>
              <a:t>General Principles of Congestion</a:t>
            </a:r>
            <a:r>
              <a:rPr spc="41" dirty="0">
                <a:solidFill>
                  <a:srgbClr val="00CC99"/>
                </a:solidFill>
              </a:rPr>
              <a:t> </a:t>
            </a:r>
            <a:r>
              <a:rPr spc="-5" dirty="0">
                <a:solidFill>
                  <a:srgbClr val="00CC99"/>
                </a:solidFill>
              </a:rPr>
              <a:t>Control</a:t>
            </a:r>
          </a:p>
        </p:txBody>
      </p:sp>
      <p:sp>
        <p:nvSpPr>
          <p:cNvPr id="3" name="object 3"/>
          <p:cNvSpPr txBox="1"/>
          <p:nvPr/>
        </p:nvSpPr>
        <p:spPr>
          <a:xfrm>
            <a:off x="2424580" y="1795263"/>
            <a:ext cx="7612322" cy="2155118"/>
          </a:xfrm>
          <a:prstGeom prst="rect">
            <a:avLst/>
          </a:prstGeom>
        </p:spPr>
        <p:txBody>
          <a:bodyPr vert="horz" wrap="square" lIns="0" tIns="98465" rIns="0" bIns="0" rtlCol="0">
            <a:spAutoFit/>
          </a:bodyPr>
          <a:lstStyle/>
          <a:p>
            <a:pPr marL="564302" indent="-552785">
              <a:spcBef>
                <a:spcPts val="775"/>
              </a:spcBef>
              <a:buClr>
                <a:srgbClr val="3232CC"/>
              </a:buClr>
              <a:buAutoNum type="arabicPeriod"/>
              <a:tabLst>
                <a:tab pos="563726" algn="l"/>
                <a:tab pos="564302" algn="l"/>
              </a:tabLst>
            </a:pPr>
            <a:r>
              <a:rPr sz="2902" spc="-5" dirty="0">
                <a:latin typeface="Times New Roman"/>
                <a:cs typeface="Times New Roman"/>
              </a:rPr>
              <a:t>Monitor the system</a:t>
            </a:r>
            <a:r>
              <a:rPr sz="2902" spc="23" dirty="0">
                <a:latin typeface="Times New Roman"/>
                <a:cs typeface="Times New Roman"/>
              </a:rPr>
              <a:t> </a:t>
            </a:r>
            <a:r>
              <a:rPr sz="2902" dirty="0">
                <a:latin typeface="Times New Roman"/>
                <a:cs typeface="Times New Roman"/>
              </a:rPr>
              <a:t>.</a:t>
            </a:r>
          </a:p>
          <a:p>
            <a:pPr marL="425530">
              <a:spcBef>
                <a:spcPts val="685"/>
              </a:spcBef>
              <a:tabLst>
                <a:tab pos="909217" algn="l"/>
              </a:tabLst>
            </a:pPr>
            <a:r>
              <a:rPr sz="2902" dirty="0">
                <a:solidFill>
                  <a:srgbClr val="3232CC"/>
                </a:solidFill>
                <a:latin typeface="Times New Roman"/>
                <a:cs typeface="Times New Roman"/>
              </a:rPr>
              <a:t>–	</a:t>
            </a:r>
            <a:r>
              <a:rPr sz="2902" dirty="0">
                <a:latin typeface="Times New Roman"/>
                <a:cs typeface="Times New Roman"/>
              </a:rPr>
              <a:t>detect </a:t>
            </a:r>
            <a:r>
              <a:rPr sz="2902" spc="-5" dirty="0">
                <a:latin typeface="Times New Roman"/>
                <a:cs typeface="Times New Roman"/>
              </a:rPr>
              <a:t>when and </a:t>
            </a:r>
            <a:r>
              <a:rPr sz="2902" dirty="0">
                <a:latin typeface="Times New Roman"/>
                <a:cs typeface="Times New Roman"/>
              </a:rPr>
              <a:t>where </a:t>
            </a:r>
            <a:r>
              <a:rPr sz="2902" spc="-5" dirty="0">
                <a:latin typeface="Times New Roman"/>
                <a:cs typeface="Times New Roman"/>
              </a:rPr>
              <a:t>congestion </a:t>
            </a:r>
            <a:r>
              <a:rPr sz="2902" dirty="0">
                <a:latin typeface="Times New Roman"/>
                <a:cs typeface="Times New Roman"/>
              </a:rPr>
              <a:t>occurs.</a:t>
            </a:r>
          </a:p>
          <a:p>
            <a:pPr marL="564302" indent="-552785">
              <a:spcBef>
                <a:spcPts val="698"/>
              </a:spcBef>
              <a:buClr>
                <a:srgbClr val="3232CC"/>
              </a:buClr>
              <a:buAutoNum type="arabicPeriod" startAt="2"/>
              <a:tabLst>
                <a:tab pos="563726" algn="l"/>
                <a:tab pos="564302" algn="l"/>
              </a:tabLst>
            </a:pPr>
            <a:r>
              <a:rPr sz="2902" spc="-5" dirty="0">
                <a:latin typeface="Times New Roman"/>
                <a:cs typeface="Times New Roman"/>
              </a:rPr>
              <a:t>Pass information </a:t>
            </a:r>
            <a:r>
              <a:rPr sz="2902" spc="-9" dirty="0">
                <a:latin typeface="Times New Roman"/>
                <a:cs typeface="Times New Roman"/>
              </a:rPr>
              <a:t>to </a:t>
            </a:r>
            <a:r>
              <a:rPr sz="2902" spc="-5" dirty="0">
                <a:latin typeface="Times New Roman"/>
                <a:cs typeface="Times New Roman"/>
              </a:rPr>
              <a:t>where action </a:t>
            </a:r>
            <a:r>
              <a:rPr sz="2902" dirty="0">
                <a:latin typeface="Times New Roman"/>
                <a:cs typeface="Times New Roman"/>
              </a:rPr>
              <a:t>can be</a:t>
            </a:r>
            <a:r>
              <a:rPr sz="2902" spc="45" dirty="0">
                <a:latin typeface="Times New Roman"/>
                <a:cs typeface="Times New Roman"/>
              </a:rPr>
              <a:t> </a:t>
            </a:r>
            <a:r>
              <a:rPr sz="2902" dirty="0">
                <a:latin typeface="Times New Roman"/>
                <a:cs typeface="Times New Roman"/>
              </a:rPr>
              <a:t>taken.</a:t>
            </a:r>
          </a:p>
          <a:p>
            <a:pPr marL="564302" indent="-552785">
              <a:spcBef>
                <a:spcPts val="685"/>
              </a:spcBef>
              <a:buClr>
                <a:srgbClr val="3232CC"/>
              </a:buClr>
              <a:buAutoNum type="arabicPeriod" startAt="2"/>
              <a:tabLst>
                <a:tab pos="563726" algn="l"/>
                <a:tab pos="564302" algn="l"/>
              </a:tabLst>
            </a:pPr>
            <a:r>
              <a:rPr sz="2902" dirty="0">
                <a:latin typeface="Times New Roman"/>
                <a:cs typeface="Times New Roman"/>
              </a:rPr>
              <a:t>Adjust </a:t>
            </a:r>
            <a:r>
              <a:rPr sz="2902" spc="-5" dirty="0">
                <a:latin typeface="Times New Roman"/>
                <a:cs typeface="Times New Roman"/>
              </a:rPr>
              <a:t>system operation to </a:t>
            </a:r>
            <a:r>
              <a:rPr sz="2902" dirty="0">
                <a:latin typeface="Times New Roman"/>
                <a:cs typeface="Times New Roman"/>
              </a:rPr>
              <a:t>correct </a:t>
            </a:r>
            <a:r>
              <a:rPr sz="2902" spc="-5" dirty="0">
                <a:latin typeface="Times New Roman"/>
                <a:cs typeface="Times New Roman"/>
              </a:rPr>
              <a:t>the</a:t>
            </a:r>
            <a:r>
              <a:rPr sz="2902" spc="-9" dirty="0">
                <a:latin typeface="Times New Roman"/>
                <a:cs typeface="Times New Roman"/>
              </a:rPr>
              <a:t> </a:t>
            </a:r>
            <a:r>
              <a:rPr sz="2902" spc="-5" dirty="0">
                <a:latin typeface="Times New Roman"/>
                <a:cs typeface="Times New Roman"/>
              </a:rPr>
              <a:t>problem.</a:t>
            </a:r>
            <a:endParaRPr sz="2902" dirty="0">
              <a:latin typeface="Times New Roman"/>
              <a:cs typeface="Times New Roman"/>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356515" y="6006937"/>
            <a:ext cx="185414" cy="207067"/>
          </a:xfrm>
          <a:prstGeom prst="rect">
            <a:avLst/>
          </a:prstGeom>
        </p:spPr>
        <p:txBody>
          <a:bodyPr vert="horz" wrap="square" lIns="0" tIns="11516" rIns="0" bIns="0" rtlCol="0">
            <a:spAutoFit/>
          </a:bodyPr>
          <a:lstStyle/>
          <a:p>
            <a:pPr marL="11516">
              <a:spcBef>
                <a:spcPts val="91"/>
              </a:spcBef>
            </a:pPr>
            <a:r>
              <a:rPr sz="1270" spc="5" dirty="0">
                <a:latin typeface="Times New Roman"/>
                <a:cs typeface="Times New Roman"/>
              </a:rPr>
              <a:t>7</a:t>
            </a:r>
            <a:r>
              <a:rPr sz="1270" dirty="0">
                <a:latin typeface="Times New Roman"/>
                <a:cs typeface="Times New Roman"/>
              </a:rPr>
              <a:t>9</a:t>
            </a:r>
            <a:endParaRPr sz="1270">
              <a:latin typeface="Times New Roman"/>
              <a:cs typeface="Times New Roman"/>
            </a:endParaRPr>
          </a:p>
        </p:txBody>
      </p:sp>
      <p:sp>
        <p:nvSpPr>
          <p:cNvPr id="4" name="object 4"/>
          <p:cNvSpPr txBox="1">
            <a:spLocks noGrp="1"/>
          </p:cNvSpPr>
          <p:nvPr>
            <p:ph type="title"/>
          </p:nvPr>
        </p:nvSpPr>
        <p:spPr>
          <a:xfrm>
            <a:off x="2430107" y="215644"/>
            <a:ext cx="9475754" cy="1365265"/>
          </a:xfrm>
          <a:prstGeom prst="rect">
            <a:avLst/>
          </a:prstGeom>
        </p:spPr>
        <p:txBody>
          <a:bodyPr vert="horz" wrap="square" lIns="0" tIns="10941" rIns="0" bIns="0" rtlCol="0" anchor="ctr">
            <a:spAutoFit/>
          </a:bodyPr>
          <a:lstStyle/>
          <a:p>
            <a:pPr marL="765838" marR="4607" indent="-754897">
              <a:lnSpc>
                <a:spcPct val="100000"/>
              </a:lnSpc>
              <a:spcBef>
                <a:spcPts val="86"/>
              </a:spcBef>
            </a:pPr>
            <a:r>
              <a:rPr spc="-5" dirty="0"/>
              <a:t>5.3. Congestion Control Algorithms </a:t>
            </a:r>
            <a:br>
              <a:rPr lang="en-US" spc="-5" dirty="0"/>
            </a:br>
            <a:r>
              <a:rPr spc="-5" dirty="0"/>
              <a:t> </a:t>
            </a:r>
            <a:r>
              <a:rPr spc="-5" dirty="0">
                <a:solidFill>
                  <a:srgbClr val="00CC99"/>
                </a:solidFill>
              </a:rPr>
              <a:t> Congestion Prevention</a:t>
            </a:r>
            <a:r>
              <a:rPr dirty="0">
                <a:solidFill>
                  <a:srgbClr val="00CC99"/>
                </a:solidFill>
              </a:rPr>
              <a:t> </a:t>
            </a:r>
            <a:r>
              <a:rPr spc="-5" dirty="0">
                <a:solidFill>
                  <a:srgbClr val="00CC99"/>
                </a:solidFill>
              </a:rPr>
              <a:t>Policies</a:t>
            </a:r>
          </a:p>
        </p:txBody>
      </p:sp>
      <p:sp>
        <p:nvSpPr>
          <p:cNvPr id="5" name="object 5"/>
          <p:cNvSpPr txBox="1"/>
          <p:nvPr/>
        </p:nvSpPr>
        <p:spPr>
          <a:xfrm>
            <a:off x="5699835" y="2563083"/>
            <a:ext cx="530329" cy="346464"/>
          </a:xfrm>
          <a:prstGeom prst="rect">
            <a:avLst/>
          </a:prstGeom>
        </p:spPr>
        <p:txBody>
          <a:bodyPr vert="horz" wrap="square" lIns="0" tIns="11516" rIns="0" bIns="0" rtlCol="0">
            <a:spAutoFit/>
          </a:bodyPr>
          <a:lstStyle/>
          <a:p>
            <a:pPr marL="11516">
              <a:spcBef>
                <a:spcPts val="91"/>
              </a:spcBef>
            </a:pPr>
            <a:r>
              <a:rPr sz="2176" spc="-5" dirty="0">
                <a:latin typeface="Times New Roman"/>
                <a:cs typeface="Times New Roman"/>
              </a:rPr>
              <a:t>5</a:t>
            </a:r>
            <a:r>
              <a:rPr sz="2176" dirty="0">
                <a:latin typeface="Times New Roman"/>
                <a:cs typeface="Times New Roman"/>
              </a:rPr>
              <a:t>-</a:t>
            </a:r>
            <a:r>
              <a:rPr sz="2176" spc="-5" dirty="0">
                <a:latin typeface="Times New Roman"/>
                <a:cs typeface="Times New Roman"/>
              </a:rPr>
              <a:t>26</a:t>
            </a:r>
            <a:endParaRPr sz="2176">
              <a:latin typeface="Times New Roman"/>
              <a:cs typeface="Times New Roman"/>
            </a:endParaRPr>
          </a:p>
        </p:txBody>
      </p:sp>
      <p:sp>
        <p:nvSpPr>
          <p:cNvPr id="6" name="object 6"/>
          <p:cNvSpPr/>
          <p:nvPr/>
        </p:nvSpPr>
        <p:spPr>
          <a:xfrm>
            <a:off x="2940514" y="1625191"/>
            <a:ext cx="6202257" cy="4105816"/>
          </a:xfrm>
          <a:prstGeom prst="rect">
            <a:avLst/>
          </a:prstGeom>
          <a:blipFill>
            <a:blip r:embed="rId2" cstate="print"/>
            <a:stretch>
              <a:fillRect/>
            </a:stretch>
          </a:blipFill>
        </p:spPr>
        <p:txBody>
          <a:bodyPr wrap="square" lIns="0" tIns="0" rIns="0" bIns="0" rtlCol="0"/>
          <a:lstStyle/>
          <a:p>
            <a:endParaRPr sz="1632"/>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70A45-9415-40F6-A365-E0D883CCAF12}"/>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A4AEE071-5660-43DB-941A-50466027EB7C}"/>
              </a:ext>
            </a:extLst>
          </p:cNvPr>
          <p:cNvPicPr>
            <a:picLocks noGrp="1" noChangeAspect="1"/>
          </p:cNvPicPr>
          <p:nvPr>
            <p:ph idx="1"/>
          </p:nvPr>
        </p:nvPicPr>
        <p:blipFill>
          <a:blip r:embed="rId2"/>
          <a:stretch>
            <a:fillRect/>
          </a:stretch>
        </p:blipFill>
        <p:spPr>
          <a:xfrm>
            <a:off x="-26886" y="365125"/>
            <a:ext cx="12245772" cy="6888247"/>
          </a:xfrm>
          <a:prstGeom prst="rect">
            <a:avLst/>
          </a:prstGeom>
        </p:spPr>
      </p:pic>
    </p:spTree>
    <p:extLst>
      <p:ext uri="{BB962C8B-B14F-4D97-AF65-F5344CB8AC3E}">
        <p14:creationId xmlns:p14="http://schemas.microsoft.com/office/powerpoint/2010/main" val="7855390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66FEA-F7D3-40F4-AFED-7C1CF695629E}"/>
              </a:ext>
            </a:extLst>
          </p:cNvPr>
          <p:cNvSpPr>
            <a:spLocks noGrp="1"/>
          </p:cNvSpPr>
          <p:nvPr>
            <p:ph type="title"/>
          </p:nvPr>
        </p:nvSpPr>
        <p:spPr/>
        <p:txBody>
          <a:bodyPr/>
          <a:lstStyle/>
          <a:p>
            <a:endParaRPr lang="en-IN"/>
          </a:p>
        </p:txBody>
      </p:sp>
      <p:pic>
        <p:nvPicPr>
          <p:cNvPr id="1026" name="Picture 2" descr="Congestion Control Algorithms - ppt download">
            <a:extLst>
              <a:ext uri="{FF2B5EF4-FFF2-40B4-BE49-F238E27FC236}">
                <a16:creationId xmlns:a16="http://schemas.microsoft.com/office/drawing/2014/main" id="{F5C88D78-EACB-46F3-A30E-00E2FC485FD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07367" y="159415"/>
            <a:ext cx="9377265" cy="6521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6506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B9766-BCB2-44A9-BD9B-91226ECCF7C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1FBD72E3-DC86-49AB-975A-0707FBBEE621}"/>
              </a:ext>
            </a:extLst>
          </p:cNvPr>
          <p:cNvPicPr>
            <a:picLocks noGrp="1" noChangeAspect="1"/>
          </p:cNvPicPr>
          <p:nvPr>
            <p:ph idx="1"/>
          </p:nvPr>
        </p:nvPicPr>
        <p:blipFill>
          <a:blip r:embed="rId2"/>
          <a:stretch>
            <a:fillRect/>
          </a:stretch>
        </p:blipFill>
        <p:spPr>
          <a:xfrm>
            <a:off x="758907" y="625151"/>
            <a:ext cx="10222835" cy="5279005"/>
          </a:xfrm>
        </p:spPr>
      </p:pic>
    </p:spTree>
    <p:extLst>
      <p:ext uri="{BB962C8B-B14F-4D97-AF65-F5344CB8AC3E}">
        <p14:creationId xmlns:p14="http://schemas.microsoft.com/office/powerpoint/2010/main" val="22196734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2E8C0-4BA5-4408-83AB-82D083AB3861}"/>
              </a:ext>
            </a:extLst>
          </p:cNvPr>
          <p:cNvSpPr>
            <a:spLocks noGrp="1"/>
          </p:cNvSpPr>
          <p:nvPr>
            <p:ph type="title"/>
          </p:nvPr>
        </p:nvSpPr>
        <p:spPr/>
        <p:txBody>
          <a:bodyPr/>
          <a:lstStyle/>
          <a:p>
            <a:endParaRPr lang="en-IN"/>
          </a:p>
        </p:txBody>
      </p:sp>
      <p:pic>
        <p:nvPicPr>
          <p:cNvPr id="2050" name="Picture 2" descr="Congestion Control Algorithms - ppt video online download">
            <a:extLst>
              <a:ext uri="{FF2B5EF4-FFF2-40B4-BE49-F238E27FC236}">
                <a16:creationId xmlns:a16="http://schemas.microsoft.com/office/drawing/2014/main" id="{867658F8-4EDB-4431-99B6-09346F4DBF3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54935"/>
            <a:ext cx="10171922" cy="6548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24815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A0115-4AF7-42FC-9E4A-76A0FDB839E7}"/>
              </a:ext>
            </a:extLst>
          </p:cNvPr>
          <p:cNvSpPr>
            <a:spLocks noGrp="1"/>
          </p:cNvSpPr>
          <p:nvPr>
            <p:ph type="title"/>
          </p:nvPr>
        </p:nvSpPr>
        <p:spPr/>
        <p:txBody>
          <a:bodyPr/>
          <a:lstStyle/>
          <a:p>
            <a:endParaRPr lang="en-IN"/>
          </a:p>
        </p:txBody>
      </p:sp>
      <p:pic>
        <p:nvPicPr>
          <p:cNvPr id="4" name="Picture 4" descr="Congestion Control Algorithms - ppt video online download">
            <a:extLst>
              <a:ext uri="{FF2B5EF4-FFF2-40B4-BE49-F238E27FC236}">
                <a16:creationId xmlns:a16="http://schemas.microsoft.com/office/drawing/2014/main" id="{1C282412-B38E-416D-BB74-AD631C6B76C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31833" y="469106"/>
            <a:ext cx="9663686" cy="5919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61621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6B128-3A19-4C32-BFCE-676862C46C71}"/>
              </a:ext>
            </a:extLst>
          </p:cNvPr>
          <p:cNvSpPr>
            <a:spLocks noGrp="1"/>
          </p:cNvSpPr>
          <p:nvPr>
            <p:ph type="title"/>
          </p:nvPr>
        </p:nvSpPr>
        <p:spPr/>
        <p:txBody>
          <a:bodyPr>
            <a:normAutofit fontScale="90000"/>
          </a:bodyPr>
          <a:lstStyle/>
          <a:p>
            <a:r>
              <a:rPr lang="en-US" b="1" i="0" dirty="0">
                <a:solidFill>
                  <a:srgbClr val="273239"/>
                </a:solidFill>
                <a:effectLst/>
                <a:latin typeface="urw-din"/>
              </a:rPr>
              <a:t>Congestion control in data-gram and sub-nets :</a:t>
            </a:r>
            <a:br>
              <a:rPr lang="en-US" dirty="0"/>
            </a:br>
            <a:endParaRPr lang="en-IN" dirty="0"/>
          </a:p>
        </p:txBody>
      </p:sp>
      <p:pic>
        <p:nvPicPr>
          <p:cNvPr id="1026" name="Picture 2" descr="CONGESTION CONTROL. - ppt video online download">
            <a:extLst>
              <a:ext uri="{FF2B5EF4-FFF2-40B4-BE49-F238E27FC236}">
                <a16:creationId xmlns:a16="http://schemas.microsoft.com/office/drawing/2014/main" id="{4E460725-8890-4C56-876A-56791E32C54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942976"/>
            <a:ext cx="9144000" cy="5711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63995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A881E5-AB76-44E1-99C0-FBD5CA15B2CB}"/>
              </a:ext>
            </a:extLst>
          </p:cNvPr>
          <p:cNvSpPr>
            <a:spLocks noGrp="1"/>
          </p:cNvSpPr>
          <p:nvPr>
            <p:ph idx="1"/>
          </p:nvPr>
        </p:nvSpPr>
        <p:spPr>
          <a:xfrm>
            <a:off x="838200" y="569167"/>
            <a:ext cx="10515600" cy="5607796"/>
          </a:xfrm>
        </p:spPr>
        <p:txBody>
          <a:bodyPr>
            <a:normAutofit/>
          </a:bodyPr>
          <a:lstStyle/>
          <a:p>
            <a:r>
              <a:rPr lang="en-US" b="1" i="0" dirty="0">
                <a:solidFill>
                  <a:srgbClr val="202124"/>
                </a:solidFill>
                <a:effectLst/>
                <a:latin typeface="arial" panose="020B0604020202020204" pitchFamily="34" charset="0"/>
              </a:rPr>
              <a:t>A special bit (warning bit) in the packet header is set by the router to warn the source when congestion is detected</a:t>
            </a:r>
            <a:r>
              <a:rPr lang="en-US" b="0" i="0" dirty="0">
                <a:solidFill>
                  <a:srgbClr val="202124"/>
                </a:solidFill>
                <a:effectLst/>
                <a:latin typeface="arial" panose="020B0604020202020204" pitchFamily="34" charset="0"/>
              </a:rPr>
              <a:t>.</a:t>
            </a:r>
          </a:p>
          <a:p>
            <a:pPr marL="0" indent="0">
              <a:buNone/>
            </a:pPr>
            <a:endParaRPr lang="en-US" b="0" i="0" dirty="0">
              <a:solidFill>
                <a:srgbClr val="202124"/>
              </a:solidFill>
              <a:effectLst/>
              <a:latin typeface="arial" panose="020B0604020202020204" pitchFamily="34" charset="0"/>
            </a:endParaRPr>
          </a:p>
          <a:p>
            <a:r>
              <a:rPr lang="en-US" b="0" i="0" dirty="0">
                <a:solidFill>
                  <a:srgbClr val="202124"/>
                </a:solidFill>
                <a:effectLst/>
                <a:latin typeface="arial" panose="020B0604020202020204" pitchFamily="34" charset="0"/>
              </a:rPr>
              <a:t> The bit is copied and piggy-backed on the ACK and sent to the sender. </a:t>
            </a:r>
          </a:p>
          <a:p>
            <a:endParaRPr lang="en-US" b="0" i="0" dirty="0">
              <a:solidFill>
                <a:srgbClr val="202124"/>
              </a:solidFill>
              <a:effectLst/>
              <a:latin typeface="arial" panose="020B0604020202020204" pitchFamily="34" charset="0"/>
            </a:endParaRPr>
          </a:p>
          <a:p>
            <a:r>
              <a:rPr lang="en-US" b="0" i="0" dirty="0">
                <a:solidFill>
                  <a:srgbClr val="202124"/>
                </a:solidFill>
                <a:effectLst/>
                <a:latin typeface="arial" panose="020B0604020202020204" pitchFamily="34" charset="0"/>
              </a:rPr>
              <a:t>The sender monitors the number of ACK packets it receives with the warning bit set and adjusts its transmission rate accordingly.</a:t>
            </a:r>
          </a:p>
          <a:p>
            <a:pPr marL="0" indent="0">
              <a:buNone/>
            </a:pPr>
            <a:endParaRPr lang="en-US" b="0" i="0" dirty="0">
              <a:solidFill>
                <a:srgbClr val="202124"/>
              </a:solidFill>
              <a:effectLst/>
              <a:latin typeface="arial" panose="020B0604020202020204" pitchFamily="34" charset="0"/>
            </a:endParaRPr>
          </a:p>
          <a:p>
            <a:r>
              <a:rPr lang="en-US" sz="1600" dirty="0">
                <a:solidFill>
                  <a:srgbClr val="202124"/>
                </a:solidFill>
                <a:latin typeface="arial" panose="020B0604020202020204" pitchFamily="34" charset="0"/>
              </a:rPr>
              <a:t>The usual purpose of piggybacking is simply to gain free network access rather than any malicious intent, but it can slow down data transfer for legitimate users of the network. Piggybacking is sometimes referred to as "Wi-Fi squatting</a:t>
            </a:r>
            <a:endParaRPr lang="en-IN" sz="1600" dirty="0">
              <a:solidFill>
                <a:srgbClr val="202124"/>
              </a:solidFill>
              <a:latin typeface="arial" panose="020B0604020202020204" pitchFamily="34" charset="0"/>
            </a:endParaRPr>
          </a:p>
        </p:txBody>
      </p:sp>
    </p:spTree>
    <p:extLst>
      <p:ext uri="{BB962C8B-B14F-4D97-AF65-F5344CB8AC3E}">
        <p14:creationId xmlns:p14="http://schemas.microsoft.com/office/powerpoint/2010/main" val="3642199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E3D84-9793-447F-AD8F-72D4605F019F}"/>
              </a:ext>
            </a:extLst>
          </p:cNvPr>
          <p:cNvSpPr>
            <a:spLocks noGrp="1"/>
          </p:cNvSpPr>
          <p:nvPr>
            <p:ph type="title"/>
          </p:nvPr>
        </p:nvSpPr>
        <p:spPr/>
        <p:txBody>
          <a:bodyPr/>
          <a:lstStyle/>
          <a:p>
            <a:r>
              <a:rPr lang="en-US" dirty="0"/>
              <a:t>Store-and-Forward Packet Switching</a:t>
            </a:r>
            <a:endParaRPr lang="en-IN" dirty="0"/>
          </a:p>
        </p:txBody>
      </p:sp>
      <p:sp>
        <p:nvSpPr>
          <p:cNvPr id="3" name="Content Placeholder 2">
            <a:extLst>
              <a:ext uri="{FF2B5EF4-FFF2-40B4-BE49-F238E27FC236}">
                <a16:creationId xmlns:a16="http://schemas.microsoft.com/office/drawing/2014/main" id="{540A715A-1FF2-4062-BEBA-1DF9912B4B58}"/>
              </a:ext>
            </a:extLst>
          </p:cNvPr>
          <p:cNvSpPr>
            <a:spLocks noGrp="1"/>
          </p:cNvSpPr>
          <p:nvPr>
            <p:ph idx="1"/>
          </p:nvPr>
        </p:nvSpPr>
        <p:spPr/>
        <p:txBody>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host transmits the packet to the nearest router. </a:t>
            </a:r>
          </a:p>
          <a:p>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The packet is stored there until it has fully arrived and the link has finished its processing by verifying the checksum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Then it is forwarded to the next router along the path until it reaches the destination.</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This mechanism is called store-and-forward packet switching.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Footer Placeholder 3">
            <a:extLst>
              <a:ext uri="{FF2B5EF4-FFF2-40B4-BE49-F238E27FC236}">
                <a16:creationId xmlns:a16="http://schemas.microsoft.com/office/drawing/2014/main" id="{384CB68C-3189-4939-B7E7-836DA27A2FDD}"/>
              </a:ext>
            </a:extLst>
          </p:cNvPr>
          <p:cNvSpPr>
            <a:spLocks noGrp="1"/>
          </p:cNvSpPr>
          <p:nvPr>
            <p:ph type="ftr" sz="quarter" idx="11"/>
          </p:nvPr>
        </p:nvSpPr>
        <p:spPr/>
        <p:txBody>
          <a:bodyPr/>
          <a:lstStyle/>
          <a:p>
            <a:r>
              <a:rPr lang="en-US"/>
              <a:t>COMPUTER NETWORKS - 19CS3602</a:t>
            </a:r>
            <a:endParaRPr lang="en-US" dirty="0"/>
          </a:p>
        </p:txBody>
      </p:sp>
      <p:pic>
        <p:nvPicPr>
          <p:cNvPr id="5" name="Picture 4" descr="DSU Banglore Admission 2022 : Courses, Eligibility, Specializations">
            <a:extLst>
              <a:ext uri="{FF2B5EF4-FFF2-40B4-BE49-F238E27FC236}">
                <a16:creationId xmlns:a16="http://schemas.microsoft.com/office/drawing/2014/main" id="{D85B096A-7054-4CE3-B6CB-AFEB998BAC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276" t="12519" r="15457" b="17052"/>
          <a:stretch/>
        </p:blipFill>
        <p:spPr bwMode="auto">
          <a:xfrm>
            <a:off x="8371839" y="457514"/>
            <a:ext cx="1026161" cy="1058654"/>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a:extLst>
              <a:ext uri="{FF2B5EF4-FFF2-40B4-BE49-F238E27FC236}">
                <a16:creationId xmlns:a16="http://schemas.microsoft.com/office/drawing/2014/main" id="{01F52E9F-0902-4924-8327-F5B7C4527C66}"/>
              </a:ext>
            </a:extLst>
          </p:cNvPr>
          <p:cNvSpPr txBox="1">
            <a:spLocks/>
          </p:cNvSpPr>
          <p:nvPr/>
        </p:nvSpPr>
        <p:spPr>
          <a:xfrm>
            <a:off x="829734" y="274320"/>
            <a:ext cx="6297612"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DAYANANDA SAGAR UNIVERSITY , DEPARTMENT OF CSE</a:t>
            </a:r>
            <a:endParaRPr lang="en-US" dirty="0"/>
          </a:p>
        </p:txBody>
      </p:sp>
    </p:spTree>
    <p:extLst>
      <p:ext uri="{BB962C8B-B14F-4D97-AF65-F5344CB8AC3E}">
        <p14:creationId xmlns:p14="http://schemas.microsoft.com/office/powerpoint/2010/main" val="26430842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8B80A-33FC-4D92-A55E-652C30604752}"/>
              </a:ext>
            </a:extLst>
          </p:cNvPr>
          <p:cNvSpPr>
            <a:spLocks noGrp="1"/>
          </p:cNvSpPr>
          <p:nvPr>
            <p:ph type="title"/>
          </p:nvPr>
        </p:nvSpPr>
        <p:spPr/>
        <p:txBody>
          <a:bodyPr>
            <a:normAutofit/>
          </a:bodyPr>
          <a:lstStyle/>
          <a:p>
            <a:r>
              <a:rPr lang="en-US" b="0" i="0" dirty="0">
                <a:solidFill>
                  <a:srgbClr val="202124"/>
                </a:solidFill>
                <a:effectLst/>
                <a:latin typeface="arial" panose="020B0604020202020204" pitchFamily="34" charset="0"/>
              </a:rPr>
              <a:t>A choke packet</a:t>
            </a:r>
            <a:endParaRPr lang="en-IN" dirty="0"/>
          </a:p>
        </p:txBody>
      </p:sp>
      <p:sp>
        <p:nvSpPr>
          <p:cNvPr id="3" name="Content Placeholder 2">
            <a:extLst>
              <a:ext uri="{FF2B5EF4-FFF2-40B4-BE49-F238E27FC236}">
                <a16:creationId xmlns:a16="http://schemas.microsoft.com/office/drawing/2014/main" id="{28A89716-AC24-4061-A08D-96B2A3B66843}"/>
              </a:ext>
            </a:extLst>
          </p:cNvPr>
          <p:cNvSpPr>
            <a:spLocks noGrp="1"/>
          </p:cNvSpPr>
          <p:nvPr>
            <p:ph idx="1"/>
          </p:nvPr>
        </p:nvSpPr>
        <p:spPr/>
        <p:txBody>
          <a:bodyPr/>
          <a:lstStyle/>
          <a:p>
            <a:pPr marL="0" indent="0">
              <a:buNone/>
            </a:pPr>
            <a:r>
              <a:rPr lang="en-US" b="0" i="0" dirty="0">
                <a:solidFill>
                  <a:srgbClr val="202124"/>
                </a:solidFill>
                <a:effectLst/>
                <a:latin typeface="arial" panose="020B0604020202020204" pitchFamily="34" charset="0"/>
              </a:rPr>
              <a:t>A choke packet is </a:t>
            </a:r>
            <a:r>
              <a:rPr lang="en-US" b="1" i="0" dirty="0">
                <a:solidFill>
                  <a:srgbClr val="202124"/>
                </a:solidFill>
                <a:effectLst/>
                <a:latin typeface="arial" panose="020B0604020202020204" pitchFamily="34" charset="0"/>
              </a:rPr>
              <a:t>used in network maintenance and quality management to inform a specific node or transmitter that its transmitted traffic is creating congestion over the network</a:t>
            </a:r>
            <a:r>
              <a:rPr lang="en-US" b="0" i="0" dirty="0">
                <a:solidFill>
                  <a:srgbClr val="202124"/>
                </a:solidFill>
                <a:effectLst/>
                <a:latin typeface="arial" panose="020B0604020202020204" pitchFamily="34" charset="0"/>
              </a:rPr>
              <a:t>.</a:t>
            </a:r>
          </a:p>
          <a:p>
            <a:pPr marL="0" indent="0">
              <a:buNone/>
            </a:pPr>
            <a:r>
              <a:rPr lang="en-US" b="0" i="0" dirty="0">
                <a:solidFill>
                  <a:srgbClr val="202124"/>
                </a:solidFill>
                <a:effectLst/>
                <a:latin typeface="arial" panose="020B0604020202020204" pitchFamily="34" charset="0"/>
              </a:rPr>
              <a:t> This forces the node or transmitter to </a:t>
            </a:r>
            <a:r>
              <a:rPr lang="en-US" b="0" i="0" dirty="0">
                <a:solidFill>
                  <a:srgbClr val="202124"/>
                </a:solidFill>
                <a:effectLst/>
                <a:highlight>
                  <a:srgbClr val="FFFF00"/>
                </a:highlight>
                <a:latin typeface="arial" panose="020B0604020202020204" pitchFamily="34" charset="0"/>
              </a:rPr>
              <a:t>reduce its output rate</a:t>
            </a:r>
            <a:r>
              <a:rPr lang="en-US" b="0" i="0" dirty="0">
                <a:solidFill>
                  <a:srgbClr val="202124"/>
                </a:solidFill>
                <a:effectLst/>
                <a:latin typeface="arial" panose="020B0604020202020204" pitchFamily="34" charset="0"/>
              </a:rPr>
              <a:t>.</a:t>
            </a:r>
          </a:p>
          <a:p>
            <a:pPr marL="0" indent="0">
              <a:buNone/>
            </a:pPr>
            <a:r>
              <a:rPr lang="en-US" b="0" i="0" dirty="0">
                <a:solidFill>
                  <a:srgbClr val="202124"/>
                </a:solidFill>
                <a:effectLst/>
                <a:latin typeface="arial" panose="020B0604020202020204" pitchFamily="34" charset="0"/>
              </a:rPr>
              <a:t> Choke packets are used for congestion and flow control over a network</a:t>
            </a:r>
            <a:endParaRPr lang="en-IN" dirty="0"/>
          </a:p>
        </p:txBody>
      </p:sp>
    </p:spTree>
    <p:extLst>
      <p:ext uri="{BB962C8B-B14F-4D97-AF65-F5344CB8AC3E}">
        <p14:creationId xmlns:p14="http://schemas.microsoft.com/office/powerpoint/2010/main" val="22672282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5809B-9A66-4159-9649-1A7667D26361}"/>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3CB3D8E-A41F-4ABA-9A5A-943AA526B2CB}"/>
              </a:ext>
            </a:extLst>
          </p:cNvPr>
          <p:cNvPicPr>
            <a:picLocks noGrp="1" noChangeAspect="1"/>
          </p:cNvPicPr>
          <p:nvPr>
            <p:ph idx="1"/>
          </p:nvPr>
        </p:nvPicPr>
        <p:blipFill>
          <a:blip r:embed="rId2"/>
          <a:stretch>
            <a:fillRect/>
          </a:stretch>
        </p:blipFill>
        <p:spPr>
          <a:xfrm>
            <a:off x="745365" y="531845"/>
            <a:ext cx="9190911" cy="5878286"/>
          </a:xfrm>
        </p:spPr>
      </p:pic>
    </p:spTree>
    <p:extLst>
      <p:ext uri="{BB962C8B-B14F-4D97-AF65-F5344CB8AC3E}">
        <p14:creationId xmlns:p14="http://schemas.microsoft.com/office/powerpoint/2010/main" val="9167237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EDCF9-22BD-4032-A693-334B3AE6C936}"/>
              </a:ext>
            </a:extLst>
          </p:cNvPr>
          <p:cNvSpPr>
            <a:spLocks noGrp="1"/>
          </p:cNvSpPr>
          <p:nvPr>
            <p:ph type="title"/>
          </p:nvPr>
        </p:nvSpPr>
        <p:spPr/>
        <p:txBody>
          <a:bodyPr/>
          <a:lstStyle/>
          <a:p>
            <a:endParaRPr lang="en-IN"/>
          </a:p>
        </p:txBody>
      </p:sp>
      <p:pic>
        <p:nvPicPr>
          <p:cNvPr id="2050" name="Picture 2" descr="University of ArizonaECE 478/ Choke Packets Used for congestion control  (both VC &amp; datagram nets) Router monitors utilization of output lines If. -  ppt download">
            <a:extLst>
              <a:ext uri="{FF2B5EF4-FFF2-40B4-BE49-F238E27FC236}">
                <a16:creationId xmlns:a16="http://schemas.microsoft.com/office/drawing/2014/main" id="{41FE461A-2C4F-4870-851A-9EFAF507214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0066" y="95444"/>
            <a:ext cx="7600951" cy="570071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ongestion Control: Open Loop and Closed Loop">
            <a:extLst>
              <a:ext uri="{FF2B5EF4-FFF2-40B4-BE49-F238E27FC236}">
                <a16:creationId xmlns:a16="http://schemas.microsoft.com/office/drawing/2014/main" id="{7C21EE38-916C-4B58-A781-98FA602344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4588" y="4781550"/>
            <a:ext cx="7358062" cy="184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87857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89881-25B0-45EE-ABFF-2F72CCE5D7B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5C98EE56-1AE3-4C1F-8F79-72129AA1B45B}"/>
              </a:ext>
            </a:extLst>
          </p:cNvPr>
          <p:cNvPicPr>
            <a:picLocks noGrp="1" noChangeAspect="1"/>
          </p:cNvPicPr>
          <p:nvPr>
            <p:ph idx="1"/>
          </p:nvPr>
        </p:nvPicPr>
        <p:blipFill>
          <a:blip r:embed="rId2"/>
          <a:stretch>
            <a:fillRect/>
          </a:stretch>
        </p:blipFill>
        <p:spPr>
          <a:xfrm>
            <a:off x="1007706" y="172540"/>
            <a:ext cx="8966718" cy="6747125"/>
          </a:xfrm>
        </p:spPr>
      </p:pic>
    </p:spTree>
    <p:extLst>
      <p:ext uri="{BB962C8B-B14F-4D97-AF65-F5344CB8AC3E}">
        <p14:creationId xmlns:p14="http://schemas.microsoft.com/office/powerpoint/2010/main" val="7606531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08765" y="739597"/>
            <a:ext cx="3020745" cy="1245462"/>
          </a:xfrm>
          <a:prstGeom prst="rect">
            <a:avLst/>
          </a:prstGeom>
        </p:spPr>
        <p:txBody>
          <a:bodyPr vert="horz" wrap="square" lIns="0" tIns="32822" rIns="0" bIns="0" rtlCol="0" anchor="ctr">
            <a:spAutoFit/>
          </a:bodyPr>
          <a:lstStyle/>
          <a:p>
            <a:pPr marL="11516" marR="4607" indent="204415">
              <a:lnSpc>
                <a:spcPts val="4779"/>
              </a:lnSpc>
              <a:spcBef>
                <a:spcPts val="258"/>
              </a:spcBef>
            </a:pPr>
            <a:r>
              <a:rPr sz="3990" spc="-5" dirty="0"/>
              <a:t>Hop-by-Hop  Choke</a:t>
            </a:r>
            <a:r>
              <a:rPr sz="3990" spc="-59" dirty="0"/>
              <a:t> </a:t>
            </a:r>
            <a:r>
              <a:rPr sz="3990" spc="-5" dirty="0"/>
              <a:t>Packets</a:t>
            </a:r>
            <a:endParaRPr sz="3990"/>
          </a:p>
        </p:txBody>
      </p:sp>
      <p:sp>
        <p:nvSpPr>
          <p:cNvPr id="3" name="object 3"/>
          <p:cNvSpPr txBox="1"/>
          <p:nvPr/>
        </p:nvSpPr>
        <p:spPr>
          <a:xfrm>
            <a:off x="2015518" y="4153723"/>
            <a:ext cx="3559711" cy="1843540"/>
          </a:xfrm>
          <a:prstGeom prst="rect">
            <a:avLst/>
          </a:prstGeom>
        </p:spPr>
        <p:txBody>
          <a:bodyPr vert="horz" wrap="square" lIns="0" tIns="11516" rIns="0" bIns="0" rtlCol="0">
            <a:spAutoFit/>
          </a:bodyPr>
          <a:lstStyle/>
          <a:p>
            <a:pPr marL="389252" marR="160653" indent="-389252">
              <a:spcBef>
                <a:spcPts val="91"/>
              </a:spcBef>
              <a:buClr>
                <a:srgbClr val="3232CC"/>
              </a:buClr>
              <a:buAutoNum type="alphaLcParenBoth"/>
              <a:tabLst>
                <a:tab pos="389252" algn="l"/>
              </a:tabLst>
            </a:pPr>
            <a:r>
              <a:rPr sz="2176" spc="-5" dirty="0">
                <a:latin typeface="Times New Roman"/>
                <a:cs typeface="Times New Roman"/>
              </a:rPr>
              <a:t>A choke packet that</a:t>
            </a:r>
            <a:r>
              <a:rPr sz="2176" spc="-54" dirty="0">
                <a:latin typeface="Times New Roman"/>
                <a:cs typeface="Times New Roman"/>
              </a:rPr>
              <a:t> </a:t>
            </a:r>
            <a:r>
              <a:rPr sz="2176" spc="-5" dirty="0">
                <a:latin typeface="Times New Roman"/>
                <a:cs typeface="Times New Roman"/>
              </a:rPr>
              <a:t>affects  </a:t>
            </a:r>
            <a:r>
              <a:rPr sz="2176" dirty="0">
                <a:latin typeface="Times New Roman"/>
                <a:cs typeface="Times New Roman"/>
              </a:rPr>
              <a:t>only the</a:t>
            </a:r>
            <a:r>
              <a:rPr sz="2176" spc="-23" dirty="0">
                <a:latin typeface="Times New Roman"/>
                <a:cs typeface="Times New Roman"/>
              </a:rPr>
              <a:t> </a:t>
            </a:r>
            <a:r>
              <a:rPr sz="2176" spc="-5" dirty="0">
                <a:latin typeface="Times New Roman"/>
                <a:cs typeface="Times New Roman"/>
              </a:rPr>
              <a:t>source.</a:t>
            </a:r>
            <a:endParaRPr sz="2176">
              <a:latin typeface="Times New Roman"/>
              <a:cs typeface="Times New Roman"/>
            </a:endParaRPr>
          </a:p>
          <a:p>
            <a:pPr>
              <a:spcBef>
                <a:spcPts val="36"/>
              </a:spcBef>
              <a:buClr>
                <a:srgbClr val="3232CC"/>
              </a:buClr>
              <a:buFont typeface="Times New Roman"/>
              <a:buAutoNum type="alphaLcParenBoth"/>
            </a:pPr>
            <a:endParaRPr sz="3219">
              <a:latin typeface="Times New Roman"/>
              <a:cs typeface="Times New Roman"/>
            </a:endParaRPr>
          </a:p>
          <a:p>
            <a:pPr marL="404224" marR="4607" indent="-404224">
              <a:lnSpc>
                <a:spcPts val="2603"/>
              </a:lnSpc>
              <a:buClr>
                <a:srgbClr val="3232CC"/>
              </a:buClr>
              <a:buAutoNum type="alphaLcParenBoth"/>
              <a:tabLst>
                <a:tab pos="404224" algn="l"/>
              </a:tabLst>
            </a:pPr>
            <a:r>
              <a:rPr sz="2176" spc="-5" dirty="0">
                <a:latin typeface="Times New Roman"/>
                <a:cs typeface="Times New Roman"/>
              </a:rPr>
              <a:t>A choke packet that affects  each hop </a:t>
            </a:r>
            <a:r>
              <a:rPr sz="2176" spc="-9" dirty="0">
                <a:latin typeface="Times New Roman"/>
                <a:cs typeface="Times New Roman"/>
              </a:rPr>
              <a:t>it </a:t>
            </a:r>
            <a:r>
              <a:rPr sz="2176" spc="-5" dirty="0">
                <a:latin typeface="Times New Roman"/>
                <a:cs typeface="Times New Roman"/>
              </a:rPr>
              <a:t>passes</a:t>
            </a:r>
            <a:r>
              <a:rPr sz="2176" spc="-27" dirty="0">
                <a:latin typeface="Times New Roman"/>
                <a:cs typeface="Times New Roman"/>
              </a:rPr>
              <a:t> </a:t>
            </a:r>
            <a:r>
              <a:rPr sz="2176" spc="-5" dirty="0">
                <a:latin typeface="Times New Roman"/>
                <a:cs typeface="Times New Roman"/>
              </a:rPr>
              <a:t>through.</a:t>
            </a:r>
            <a:endParaRPr sz="2176">
              <a:latin typeface="Times New Roman"/>
              <a:cs typeface="Times New Roman"/>
            </a:endParaRPr>
          </a:p>
        </p:txBody>
      </p:sp>
      <p:sp>
        <p:nvSpPr>
          <p:cNvPr id="4" name="object 4"/>
          <p:cNvSpPr/>
          <p:nvPr/>
        </p:nvSpPr>
        <p:spPr>
          <a:xfrm>
            <a:off x="6124560" y="541731"/>
            <a:ext cx="3816987" cy="5747590"/>
          </a:xfrm>
          <a:prstGeom prst="rect">
            <a:avLst/>
          </a:prstGeom>
          <a:blipFill>
            <a:blip r:embed="rId2" cstate="print"/>
            <a:stretch>
              <a:fillRect/>
            </a:stretch>
          </a:blipFill>
        </p:spPr>
        <p:txBody>
          <a:bodyPr wrap="square" lIns="0" tIns="0" rIns="0" bIns="0" rtlCol="0"/>
          <a:lstStyle/>
          <a:p>
            <a:endParaRPr sz="1632"/>
          </a:p>
        </p:txBody>
      </p:sp>
      <p:sp>
        <p:nvSpPr>
          <p:cNvPr id="6" name="object 6"/>
          <p:cNvSpPr txBox="1">
            <a:spLocks noGrp="1"/>
          </p:cNvSpPr>
          <p:nvPr>
            <p:ph type="sldNum" sz="quarter" idx="7"/>
          </p:nvPr>
        </p:nvSpPr>
        <p:spPr>
          <a:xfrm>
            <a:off x="8916924" y="6643732"/>
            <a:ext cx="255270" cy="222884"/>
          </a:xfrm>
          <a:prstGeom prst="rect">
            <a:avLst/>
          </a:prstGeom>
        </p:spPr>
        <p:txBody>
          <a:bodyPr vert="horz" wrap="square" lIns="0" tIns="0" rIns="0" bIns="0" rtlCol="0">
            <a:spAutoFit/>
          </a:bodyPr>
          <a:lstStyle>
            <a:defPPr>
              <a:defRPr lang="en-US"/>
            </a:defPPr>
            <a:lvl1pPr marL="0" algn="l" defTabSz="914400" rtl="0" eaLnBrk="1" latinLnBrk="0" hangingPunct="1">
              <a:defRPr sz="14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630"/>
              </a:lnSpc>
            </a:pPr>
            <a:fld id="{81D60167-4931-47E6-BA6A-407CBD079E47}" type="slidenum">
              <a:rPr lang="en-IN" smtClean="0"/>
              <a:pPr marL="38100">
                <a:lnSpc>
                  <a:spcPts val="1630"/>
                </a:lnSpc>
              </a:pPr>
              <a:t>74</a:t>
            </a:fld>
            <a:endParaRPr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5AE3F-D869-4DE2-8BB2-F7FEF2D0A21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512675EA-31AA-4EF3-9C3B-13865BA48953}"/>
              </a:ext>
            </a:extLst>
          </p:cNvPr>
          <p:cNvPicPr>
            <a:picLocks noGrp="1" noChangeAspect="1"/>
          </p:cNvPicPr>
          <p:nvPr>
            <p:ph idx="1"/>
          </p:nvPr>
        </p:nvPicPr>
        <p:blipFill>
          <a:blip r:embed="rId2"/>
          <a:stretch>
            <a:fillRect/>
          </a:stretch>
        </p:blipFill>
        <p:spPr>
          <a:xfrm>
            <a:off x="1125029" y="746449"/>
            <a:ext cx="10471853" cy="5073245"/>
          </a:xfrm>
        </p:spPr>
      </p:pic>
    </p:spTree>
    <p:extLst>
      <p:ext uri="{BB962C8B-B14F-4D97-AF65-F5344CB8AC3E}">
        <p14:creationId xmlns:p14="http://schemas.microsoft.com/office/powerpoint/2010/main" val="28862717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04930-7E8F-4135-A102-F76C16457AF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B07072F-E854-4F4E-B235-C39A523C6465}"/>
              </a:ext>
            </a:extLst>
          </p:cNvPr>
          <p:cNvPicPr>
            <a:picLocks noGrp="1" noChangeAspect="1"/>
          </p:cNvPicPr>
          <p:nvPr>
            <p:ph idx="1"/>
          </p:nvPr>
        </p:nvPicPr>
        <p:blipFill>
          <a:blip r:embed="rId2"/>
          <a:stretch>
            <a:fillRect/>
          </a:stretch>
        </p:blipFill>
        <p:spPr>
          <a:xfrm>
            <a:off x="597861" y="374456"/>
            <a:ext cx="9992383" cy="5811838"/>
          </a:xfrm>
        </p:spPr>
      </p:pic>
    </p:spTree>
    <p:extLst>
      <p:ext uri="{BB962C8B-B14F-4D97-AF65-F5344CB8AC3E}">
        <p14:creationId xmlns:p14="http://schemas.microsoft.com/office/powerpoint/2010/main" val="11487961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7BF62-D62A-436B-AF68-2A6DA7A757E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95A14068-B111-4147-9CF5-93AA3B9993B8}"/>
              </a:ext>
            </a:extLst>
          </p:cNvPr>
          <p:cNvPicPr>
            <a:picLocks noGrp="1" noChangeAspect="1"/>
          </p:cNvPicPr>
          <p:nvPr>
            <p:ph idx="1"/>
          </p:nvPr>
        </p:nvPicPr>
        <p:blipFill>
          <a:blip r:embed="rId2"/>
          <a:stretch>
            <a:fillRect/>
          </a:stretch>
        </p:blipFill>
        <p:spPr>
          <a:xfrm>
            <a:off x="991207" y="365125"/>
            <a:ext cx="9516329" cy="5811838"/>
          </a:xfrm>
        </p:spPr>
      </p:pic>
    </p:spTree>
    <p:extLst>
      <p:ext uri="{BB962C8B-B14F-4D97-AF65-F5344CB8AC3E}">
        <p14:creationId xmlns:p14="http://schemas.microsoft.com/office/powerpoint/2010/main" val="30608065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0B9B9-F9AE-4848-9DC6-19920B80EA5F}"/>
              </a:ext>
            </a:extLst>
          </p:cNvPr>
          <p:cNvSpPr>
            <a:spLocks noGrp="1"/>
          </p:cNvSpPr>
          <p:nvPr>
            <p:ph type="title"/>
          </p:nvPr>
        </p:nvSpPr>
        <p:spPr/>
        <p:txBody>
          <a:bodyPr/>
          <a:lstStyle/>
          <a:p>
            <a:endParaRPr lang="en-IN"/>
          </a:p>
        </p:txBody>
      </p:sp>
      <p:pic>
        <p:nvPicPr>
          <p:cNvPr id="4098" name="Picture 2" descr="EEL 5718 Computer Communications Congestion Controls What Is">
            <a:extLst>
              <a:ext uri="{FF2B5EF4-FFF2-40B4-BE49-F238E27FC236}">
                <a16:creationId xmlns:a16="http://schemas.microsoft.com/office/drawing/2014/main" id="{FCDDA7DA-C08A-452E-BBDE-652543AC585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47775" y="365125"/>
            <a:ext cx="7749117" cy="5811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9000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PT - Random Early Detection (RED) PowerPoint Presentation, free download -  ID:3012240">
            <a:extLst>
              <a:ext uri="{FF2B5EF4-FFF2-40B4-BE49-F238E27FC236}">
                <a16:creationId xmlns:a16="http://schemas.microsoft.com/office/drawing/2014/main" id="{8F61CE0B-4E20-9B8D-A8AF-F26C457F158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59633" y="364688"/>
            <a:ext cx="8677469" cy="6508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841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6211C-E9E4-4C31-B8F8-97322B9555B7}"/>
              </a:ext>
            </a:extLst>
          </p:cNvPr>
          <p:cNvSpPr>
            <a:spLocks noGrp="1"/>
          </p:cNvSpPr>
          <p:nvPr>
            <p:ph type="title"/>
          </p:nvPr>
        </p:nvSpPr>
        <p:spPr/>
        <p:txBody>
          <a:bodyPr/>
          <a:lstStyle/>
          <a:p>
            <a:r>
              <a:rPr lang="en-US" dirty="0"/>
              <a:t>Services provided to Transport Layer</a:t>
            </a:r>
            <a:endParaRPr lang="en-IN" dirty="0"/>
          </a:p>
        </p:txBody>
      </p:sp>
      <p:sp>
        <p:nvSpPr>
          <p:cNvPr id="3" name="Content Placeholder 2">
            <a:extLst>
              <a:ext uri="{FF2B5EF4-FFF2-40B4-BE49-F238E27FC236}">
                <a16:creationId xmlns:a16="http://schemas.microsoft.com/office/drawing/2014/main" id="{79A6302D-4A2B-498E-AB97-EC8C8D132902}"/>
              </a:ext>
            </a:extLst>
          </p:cNvPr>
          <p:cNvSpPr>
            <a:spLocks noGrp="1"/>
          </p:cNvSpPr>
          <p:nvPr>
            <p:ph idx="1"/>
          </p:nvPr>
        </p:nvSpPr>
        <p:spPr/>
        <p:txBody>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services should be independent of the router.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transport layer should be shielded from </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the number, type and topology 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 the routers.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network address must be same across LANs and WANs.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main design issues is on whether the network layer should provide connection-oriented service or connectionless service.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Footer Placeholder 3">
            <a:extLst>
              <a:ext uri="{FF2B5EF4-FFF2-40B4-BE49-F238E27FC236}">
                <a16:creationId xmlns:a16="http://schemas.microsoft.com/office/drawing/2014/main" id="{AC8785C5-E459-4DB6-8283-2762CA8E2600}"/>
              </a:ext>
            </a:extLst>
          </p:cNvPr>
          <p:cNvSpPr>
            <a:spLocks noGrp="1"/>
          </p:cNvSpPr>
          <p:nvPr>
            <p:ph type="ftr" sz="quarter" idx="11"/>
          </p:nvPr>
        </p:nvSpPr>
        <p:spPr/>
        <p:txBody>
          <a:bodyPr/>
          <a:lstStyle/>
          <a:p>
            <a:r>
              <a:rPr lang="en-US"/>
              <a:t>COMPUTER NETWORKS - 19CS3602</a:t>
            </a:r>
            <a:endParaRPr lang="en-US" dirty="0"/>
          </a:p>
        </p:txBody>
      </p:sp>
      <p:pic>
        <p:nvPicPr>
          <p:cNvPr id="5" name="Picture 4" descr="DSU Banglore Admission 2022 : Courses, Eligibility, Specializations">
            <a:extLst>
              <a:ext uri="{FF2B5EF4-FFF2-40B4-BE49-F238E27FC236}">
                <a16:creationId xmlns:a16="http://schemas.microsoft.com/office/drawing/2014/main" id="{C4A7ED74-990F-45D0-8501-82BCDBC7B3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276" t="12519" r="15457" b="17052"/>
          <a:stretch/>
        </p:blipFill>
        <p:spPr bwMode="auto">
          <a:xfrm>
            <a:off x="8329121" y="456882"/>
            <a:ext cx="1026161" cy="1058654"/>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a:extLst>
              <a:ext uri="{FF2B5EF4-FFF2-40B4-BE49-F238E27FC236}">
                <a16:creationId xmlns:a16="http://schemas.microsoft.com/office/drawing/2014/main" id="{EDC8904A-F9FA-483D-9B12-C679E80E4102}"/>
              </a:ext>
            </a:extLst>
          </p:cNvPr>
          <p:cNvSpPr txBox="1">
            <a:spLocks/>
          </p:cNvSpPr>
          <p:nvPr/>
        </p:nvSpPr>
        <p:spPr>
          <a:xfrm>
            <a:off x="829734" y="274320"/>
            <a:ext cx="6297612"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DAYANANDA SAGAR UNIVERSITY , DEPARTMENT OF CSE</a:t>
            </a:r>
            <a:endParaRPr lang="en-US" dirty="0"/>
          </a:p>
        </p:txBody>
      </p:sp>
    </p:spTree>
    <p:extLst>
      <p:ext uri="{BB962C8B-B14F-4D97-AF65-F5344CB8AC3E}">
        <p14:creationId xmlns:p14="http://schemas.microsoft.com/office/powerpoint/2010/main" val="28787726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538DF-2DC8-4025-C564-66AB601A7EE0}"/>
              </a:ext>
            </a:extLst>
          </p:cNvPr>
          <p:cNvSpPr>
            <a:spLocks noGrp="1"/>
          </p:cNvSpPr>
          <p:nvPr>
            <p:ph type="title"/>
          </p:nvPr>
        </p:nvSpPr>
        <p:spPr/>
        <p:txBody>
          <a:bodyPr/>
          <a:lstStyle/>
          <a:p>
            <a:endParaRPr lang="en-IN"/>
          </a:p>
        </p:txBody>
      </p:sp>
      <p:pic>
        <p:nvPicPr>
          <p:cNvPr id="4098" name="Picture 2" descr="PDF] Enhanced Random Early Detection using Responsive Congestion Indicators  | Semantic Scholar">
            <a:extLst>
              <a:ext uri="{FF2B5EF4-FFF2-40B4-BE49-F238E27FC236}">
                <a16:creationId xmlns:a16="http://schemas.microsoft.com/office/drawing/2014/main" id="{A2920957-3681-0F0D-465E-68ACCBFE6CC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76155" y="1380931"/>
            <a:ext cx="10039689" cy="3623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4833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F9BC0-B7AB-E57E-5BF4-AE7E57CD8E09}"/>
              </a:ext>
            </a:extLst>
          </p:cNvPr>
          <p:cNvSpPr>
            <a:spLocks noGrp="1"/>
          </p:cNvSpPr>
          <p:nvPr>
            <p:ph type="title"/>
          </p:nvPr>
        </p:nvSpPr>
        <p:spPr/>
        <p:txBody>
          <a:bodyPr/>
          <a:lstStyle/>
          <a:p>
            <a:endParaRPr lang="en-IN"/>
          </a:p>
        </p:txBody>
      </p:sp>
      <p:pic>
        <p:nvPicPr>
          <p:cNvPr id="1026" name="Picture 2" descr="Computer Networks - Network Layer - ppt download">
            <a:extLst>
              <a:ext uri="{FF2B5EF4-FFF2-40B4-BE49-F238E27FC236}">
                <a16:creationId xmlns:a16="http://schemas.microsoft.com/office/drawing/2014/main" id="{FBDDF4AC-1CCC-950E-9887-50F6858D4C2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89045" y="346464"/>
            <a:ext cx="8920066" cy="638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21247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32460" y="505588"/>
            <a:ext cx="2712682" cy="625643"/>
          </a:xfrm>
          <a:prstGeom prst="rect">
            <a:avLst/>
          </a:prstGeom>
        </p:spPr>
        <p:txBody>
          <a:bodyPr vert="horz" wrap="square" lIns="0" tIns="11516" rIns="0" bIns="0" rtlCol="0" anchor="ctr">
            <a:spAutoFit/>
          </a:bodyPr>
          <a:lstStyle/>
          <a:p>
            <a:pPr marL="11516">
              <a:lnSpc>
                <a:spcPct val="100000"/>
              </a:lnSpc>
              <a:spcBef>
                <a:spcPts val="91"/>
              </a:spcBef>
            </a:pPr>
            <a:r>
              <a:rPr sz="3990" dirty="0"/>
              <a:t>Jitter</a:t>
            </a:r>
            <a:r>
              <a:rPr sz="3990" spc="-68" dirty="0"/>
              <a:t> </a:t>
            </a:r>
            <a:r>
              <a:rPr sz="3990" spc="-5" dirty="0"/>
              <a:t>Control</a:t>
            </a:r>
            <a:endParaRPr sz="3990"/>
          </a:p>
        </p:txBody>
      </p:sp>
      <p:sp>
        <p:nvSpPr>
          <p:cNvPr id="3" name="object 3"/>
          <p:cNvSpPr txBox="1"/>
          <p:nvPr/>
        </p:nvSpPr>
        <p:spPr>
          <a:xfrm>
            <a:off x="3747119" y="5409929"/>
            <a:ext cx="1611141" cy="346464"/>
          </a:xfrm>
          <a:prstGeom prst="rect">
            <a:avLst/>
          </a:prstGeom>
        </p:spPr>
        <p:txBody>
          <a:bodyPr vert="horz" wrap="square" lIns="0" tIns="11516" rIns="0" bIns="0" rtlCol="0">
            <a:spAutoFit/>
          </a:bodyPr>
          <a:lstStyle/>
          <a:p>
            <a:pPr marL="11516">
              <a:spcBef>
                <a:spcPts val="91"/>
              </a:spcBef>
            </a:pPr>
            <a:r>
              <a:rPr sz="2176" dirty="0">
                <a:solidFill>
                  <a:srgbClr val="3232CC"/>
                </a:solidFill>
                <a:latin typeface="Times New Roman"/>
                <a:cs typeface="Times New Roman"/>
              </a:rPr>
              <a:t>(a) </a:t>
            </a:r>
            <a:r>
              <a:rPr sz="2176" spc="-5" dirty="0">
                <a:latin typeface="Times New Roman"/>
                <a:cs typeface="Times New Roman"/>
              </a:rPr>
              <a:t>High</a:t>
            </a:r>
            <a:r>
              <a:rPr sz="2176" spc="-68" dirty="0">
                <a:latin typeface="Times New Roman"/>
                <a:cs typeface="Times New Roman"/>
              </a:rPr>
              <a:t> </a:t>
            </a:r>
            <a:r>
              <a:rPr sz="2176" spc="-5" dirty="0">
                <a:latin typeface="Times New Roman"/>
                <a:cs typeface="Times New Roman"/>
              </a:rPr>
              <a:t>jitter.</a:t>
            </a:r>
            <a:endParaRPr sz="2176">
              <a:latin typeface="Times New Roman"/>
              <a:cs typeface="Times New Roman"/>
            </a:endParaRPr>
          </a:p>
        </p:txBody>
      </p:sp>
      <p:sp>
        <p:nvSpPr>
          <p:cNvPr id="4" name="object 4"/>
          <p:cNvSpPr txBox="1"/>
          <p:nvPr/>
        </p:nvSpPr>
        <p:spPr>
          <a:xfrm>
            <a:off x="5956879" y="5409929"/>
            <a:ext cx="1581198" cy="346464"/>
          </a:xfrm>
          <a:prstGeom prst="rect">
            <a:avLst/>
          </a:prstGeom>
        </p:spPr>
        <p:txBody>
          <a:bodyPr vert="horz" wrap="square" lIns="0" tIns="11516" rIns="0" bIns="0" rtlCol="0">
            <a:spAutoFit/>
          </a:bodyPr>
          <a:lstStyle/>
          <a:p>
            <a:pPr marL="11516">
              <a:spcBef>
                <a:spcPts val="91"/>
              </a:spcBef>
            </a:pPr>
            <a:r>
              <a:rPr sz="2176" spc="-5" dirty="0">
                <a:solidFill>
                  <a:srgbClr val="3232CC"/>
                </a:solidFill>
                <a:latin typeface="Times New Roman"/>
                <a:cs typeface="Times New Roman"/>
              </a:rPr>
              <a:t>(b) </a:t>
            </a:r>
            <a:r>
              <a:rPr sz="2176" spc="-5" dirty="0">
                <a:latin typeface="Times New Roman"/>
                <a:cs typeface="Times New Roman"/>
              </a:rPr>
              <a:t>Low</a:t>
            </a:r>
            <a:r>
              <a:rPr sz="2176" spc="-59" dirty="0">
                <a:latin typeface="Times New Roman"/>
                <a:cs typeface="Times New Roman"/>
              </a:rPr>
              <a:t> </a:t>
            </a:r>
            <a:r>
              <a:rPr sz="2176" spc="-5" dirty="0">
                <a:latin typeface="Times New Roman"/>
                <a:cs typeface="Times New Roman"/>
              </a:rPr>
              <a:t>jitter.</a:t>
            </a:r>
            <a:endParaRPr sz="2176">
              <a:latin typeface="Times New Roman"/>
              <a:cs typeface="Times New Roman"/>
            </a:endParaRPr>
          </a:p>
        </p:txBody>
      </p:sp>
      <p:sp>
        <p:nvSpPr>
          <p:cNvPr id="5" name="object 5"/>
          <p:cNvSpPr/>
          <p:nvPr/>
        </p:nvSpPr>
        <p:spPr>
          <a:xfrm>
            <a:off x="2644773" y="1851833"/>
            <a:ext cx="7115736" cy="3248998"/>
          </a:xfrm>
          <a:prstGeom prst="rect">
            <a:avLst/>
          </a:prstGeom>
          <a:blipFill>
            <a:blip r:embed="rId2" cstate="print"/>
            <a:stretch>
              <a:fillRect/>
            </a:stretch>
          </a:blipFill>
        </p:spPr>
        <p:txBody>
          <a:bodyPr wrap="square" lIns="0" tIns="0" rIns="0" bIns="0" rtlCol="0"/>
          <a:lstStyle/>
          <a:p>
            <a:endParaRPr sz="1632"/>
          </a:p>
        </p:txBody>
      </p:sp>
      <p:sp>
        <p:nvSpPr>
          <p:cNvPr id="7" name="object 7"/>
          <p:cNvSpPr txBox="1">
            <a:spLocks noGrp="1"/>
          </p:cNvSpPr>
          <p:nvPr>
            <p:ph type="sldNum" sz="quarter" idx="7"/>
          </p:nvPr>
        </p:nvSpPr>
        <p:spPr>
          <a:xfrm>
            <a:off x="8916924" y="6643732"/>
            <a:ext cx="255270" cy="222884"/>
          </a:xfrm>
          <a:prstGeom prst="rect">
            <a:avLst/>
          </a:prstGeom>
        </p:spPr>
        <p:txBody>
          <a:bodyPr vert="horz" wrap="square" lIns="0" tIns="0" rIns="0" bIns="0" rtlCol="0">
            <a:spAutoFit/>
          </a:bodyPr>
          <a:lstStyle>
            <a:defPPr>
              <a:defRPr lang="en-US"/>
            </a:defPPr>
            <a:lvl1pPr marL="0" algn="l" defTabSz="914400" rtl="0" eaLnBrk="1" latinLnBrk="0" hangingPunct="1">
              <a:defRPr sz="14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630"/>
              </a:lnSpc>
            </a:pPr>
            <a:fld id="{81D60167-4931-47E6-BA6A-407CBD079E47}" type="slidenum">
              <a:rPr lang="en-IN" smtClean="0"/>
              <a:pPr marL="38100">
                <a:lnSpc>
                  <a:spcPts val="1630"/>
                </a:lnSpc>
              </a:pPr>
              <a:t>82</a:t>
            </a:fld>
            <a:endParaRPr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ngestion Control Algorithms - ppt video online download">
            <a:extLst>
              <a:ext uri="{FF2B5EF4-FFF2-40B4-BE49-F238E27FC236}">
                <a16:creationId xmlns:a16="http://schemas.microsoft.com/office/drawing/2014/main" id="{86BAF9DB-7CAA-7A72-C609-E95D07FEE91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31641" y="353024"/>
            <a:ext cx="8350898" cy="6263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0741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B44915B-2749-4872-90EA-A4607BF2BB96}"/>
              </a:ext>
            </a:extLst>
          </p:cNvPr>
          <p:cNvSpPr>
            <a:spLocks noGrp="1"/>
          </p:cNvSpPr>
          <p:nvPr>
            <p:ph type="title"/>
          </p:nvPr>
        </p:nvSpPr>
        <p:spPr>
          <a:xfrm>
            <a:off x="838200" y="365125"/>
            <a:ext cx="10515600" cy="1325563"/>
          </a:xfrm>
        </p:spPr>
        <p:txBody>
          <a:bodyPr/>
          <a:lstStyle/>
          <a:p>
            <a:pPr>
              <a:buNone/>
            </a:pPr>
            <a:r>
              <a:rPr lang="en-US" dirty="0"/>
              <a:t>Congestion control algorithms</a:t>
            </a:r>
          </a:p>
        </p:txBody>
      </p:sp>
      <p:pic>
        <p:nvPicPr>
          <p:cNvPr id="5" name="Picture 2" descr="Lightbox">
            <a:extLst>
              <a:ext uri="{FF2B5EF4-FFF2-40B4-BE49-F238E27FC236}">
                <a16:creationId xmlns:a16="http://schemas.microsoft.com/office/drawing/2014/main" id="{031BBF08-ACE3-4E70-9CE9-6B5EABE9919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66706" y="2086502"/>
            <a:ext cx="5458587" cy="382958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B10E006-FBEE-4271-82F0-984ED43312C0}"/>
              </a:ext>
            </a:extLst>
          </p:cNvPr>
          <p:cNvSpPr txBox="1"/>
          <p:nvPr/>
        </p:nvSpPr>
        <p:spPr>
          <a:xfrm>
            <a:off x="1089350" y="1901836"/>
            <a:ext cx="6097554" cy="369332"/>
          </a:xfrm>
          <a:prstGeom prst="rect">
            <a:avLst/>
          </a:prstGeom>
          <a:noFill/>
        </p:spPr>
        <p:txBody>
          <a:bodyPr wrap="square">
            <a:spAutoFit/>
          </a:bodyPr>
          <a:lstStyle/>
          <a:p>
            <a:r>
              <a:rPr lang="en-US" dirty="0"/>
              <a:t>Leaky Bucket Algorithm:</a:t>
            </a:r>
          </a:p>
        </p:txBody>
      </p:sp>
    </p:spTree>
    <p:extLst>
      <p:ext uri="{BB962C8B-B14F-4D97-AF65-F5344CB8AC3E}">
        <p14:creationId xmlns:p14="http://schemas.microsoft.com/office/powerpoint/2010/main" val="2690851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F5826C-7690-438C-8995-A036EFB0FFFD}"/>
              </a:ext>
            </a:extLst>
          </p:cNvPr>
          <p:cNvSpPr>
            <a:spLocks noGrp="1"/>
          </p:cNvSpPr>
          <p:nvPr>
            <p:ph idx="1"/>
          </p:nvPr>
        </p:nvSpPr>
        <p:spPr>
          <a:xfrm>
            <a:off x="838200" y="839755"/>
            <a:ext cx="10515600" cy="5337208"/>
          </a:xfrm>
        </p:spPr>
        <p:txBody>
          <a:bodyPr>
            <a:normAutofit fontScale="92500" lnSpcReduction="20000"/>
          </a:bodyPr>
          <a:lstStyle/>
          <a:p>
            <a:r>
              <a:rPr lang="en-US" b="0" i="0" dirty="0">
                <a:solidFill>
                  <a:srgbClr val="273239"/>
                </a:solidFill>
                <a:effectLst/>
                <a:latin typeface="urw-din"/>
              </a:rPr>
              <a:t>In the figure, we assume that the network has committed a bandwidth of 3 Mbps for a host.</a:t>
            </a:r>
          </a:p>
          <a:p>
            <a:r>
              <a:rPr lang="en-US" b="0" i="0" dirty="0">
                <a:solidFill>
                  <a:srgbClr val="273239"/>
                </a:solidFill>
                <a:effectLst/>
                <a:latin typeface="urw-din"/>
              </a:rPr>
              <a:t> The use of the leaky bucket shapes the input traffic to make it conform to this commitment. </a:t>
            </a:r>
          </a:p>
          <a:p>
            <a:r>
              <a:rPr lang="en-US" b="0" i="0" dirty="0">
                <a:solidFill>
                  <a:srgbClr val="273239"/>
                </a:solidFill>
                <a:effectLst/>
                <a:latin typeface="urw-din"/>
              </a:rPr>
              <a:t>In Figure the host sends a burst of data at a rate of 12 Mbps for 2 s, for a total of 24 </a:t>
            </a:r>
            <a:r>
              <a:rPr lang="en-US" b="0" i="0" dirty="0" err="1">
                <a:solidFill>
                  <a:srgbClr val="273239"/>
                </a:solidFill>
                <a:effectLst/>
                <a:latin typeface="urw-din"/>
              </a:rPr>
              <a:t>Mbits</a:t>
            </a:r>
            <a:r>
              <a:rPr lang="en-US" b="0" i="0" dirty="0">
                <a:solidFill>
                  <a:srgbClr val="273239"/>
                </a:solidFill>
                <a:effectLst/>
                <a:latin typeface="urw-din"/>
              </a:rPr>
              <a:t> of data. </a:t>
            </a:r>
          </a:p>
          <a:p>
            <a:r>
              <a:rPr lang="en-US" b="0" i="0" dirty="0">
                <a:solidFill>
                  <a:srgbClr val="273239"/>
                </a:solidFill>
                <a:effectLst/>
                <a:latin typeface="urw-din"/>
              </a:rPr>
              <a:t>The host is silent for 5 s and then sends data at a rate of 2 Mbps for 3 s, for a total of 6 </a:t>
            </a:r>
            <a:r>
              <a:rPr lang="en-US" b="0" i="0" dirty="0" err="1">
                <a:solidFill>
                  <a:srgbClr val="273239"/>
                </a:solidFill>
                <a:effectLst/>
                <a:latin typeface="urw-din"/>
              </a:rPr>
              <a:t>Mbits</a:t>
            </a:r>
            <a:r>
              <a:rPr lang="en-US" b="0" i="0" dirty="0">
                <a:solidFill>
                  <a:srgbClr val="273239"/>
                </a:solidFill>
                <a:effectLst/>
                <a:latin typeface="urw-din"/>
              </a:rPr>
              <a:t> of data.</a:t>
            </a:r>
          </a:p>
          <a:p>
            <a:r>
              <a:rPr lang="en-US" b="0" i="0" dirty="0">
                <a:solidFill>
                  <a:srgbClr val="273239"/>
                </a:solidFill>
                <a:effectLst/>
                <a:latin typeface="urw-din"/>
              </a:rPr>
              <a:t> In all, the host has sent 30 </a:t>
            </a:r>
            <a:r>
              <a:rPr lang="en-US" b="0" i="0" dirty="0" err="1">
                <a:solidFill>
                  <a:srgbClr val="273239"/>
                </a:solidFill>
                <a:effectLst/>
                <a:latin typeface="urw-din"/>
              </a:rPr>
              <a:t>Mbits</a:t>
            </a:r>
            <a:r>
              <a:rPr lang="en-US" b="0" i="0" dirty="0">
                <a:solidFill>
                  <a:srgbClr val="273239"/>
                </a:solidFill>
                <a:effectLst/>
                <a:latin typeface="urw-din"/>
              </a:rPr>
              <a:t> of data in 10 s. </a:t>
            </a:r>
          </a:p>
          <a:p>
            <a:r>
              <a:rPr lang="en-US" b="0" i="0" dirty="0">
                <a:solidFill>
                  <a:srgbClr val="273239"/>
                </a:solidFill>
                <a:effectLst/>
                <a:latin typeface="urw-din"/>
              </a:rPr>
              <a:t>The leaky bucket smooths the traffic by sending out data at a rate of 3 Mbps during the same 10 s. </a:t>
            </a:r>
          </a:p>
          <a:p>
            <a:pPr marL="0" indent="0">
              <a:buNone/>
            </a:pPr>
            <a:br>
              <a:rPr lang="en-US" dirty="0"/>
            </a:br>
            <a:r>
              <a:rPr lang="en-US" b="0" i="0" dirty="0">
                <a:solidFill>
                  <a:srgbClr val="273239"/>
                </a:solidFill>
                <a:effectLst/>
                <a:latin typeface="urw-din"/>
              </a:rPr>
              <a:t>Without the leaky bucket, the beginning burst may have hurt the network by consuming more bandwidth than is set aside for this host. We can also see that the leaky bucket may prevent congestion.</a:t>
            </a:r>
            <a:endParaRPr lang="en-IN" dirty="0"/>
          </a:p>
        </p:txBody>
      </p:sp>
    </p:spTree>
    <p:extLst>
      <p:ext uri="{BB962C8B-B14F-4D97-AF65-F5344CB8AC3E}">
        <p14:creationId xmlns:p14="http://schemas.microsoft.com/office/powerpoint/2010/main" val="347483868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C59540-151D-4291-90B2-82D6DCE31343}"/>
              </a:ext>
            </a:extLst>
          </p:cNvPr>
          <p:cNvSpPr>
            <a:spLocks noGrp="1"/>
          </p:cNvSpPr>
          <p:nvPr>
            <p:ph idx="1"/>
          </p:nvPr>
        </p:nvSpPr>
        <p:spPr>
          <a:xfrm>
            <a:off x="838200" y="438539"/>
            <a:ext cx="10515600" cy="5738424"/>
          </a:xfrm>
        </p:spPr>
        <p:txBody>
          <a:bodyPr>
            <a:normAutofit fontScale="92500" lnSpcReduction="10000"/>
          </a:bodyPr>
          <a:lstStyle/>
          <a:p>
            <a:pPr algn="l" fontAlgn="base"/>
            <a:r>
              <a:rPr lang="en-US" b="0" i="0" dirty="0">
                <a:solidFill>
                  <a:srgbClr val="273239"/>
                </a:solidFill>
                <a:effectLst/>
                <a:latin typeface="urw-din"/>
              </a:rPr>
              <a:t>A simple leaky bucket algorithm can be implemented using FIFO queue. </a:t>
            </a:r>
          </a:p>
          <a:p>
            <a:pPr algn="l" fontAlgn="base"/>
            <a:r>
              <a:rPr lang="en-US" b="0" i="0" dirty="0">
                <a:solidFill>
                  <a:srgbClr val="273239"/>
                </a:solidFill>
                <a:effectLst/>
                <a:latin typeface="urw-din"/>
              </a:rPr>
              <a:t>A FIFO queue holds the packets.</a:t>
            </a:r>
          </a:p>
          <a:p>
            <a:pPr algn="l" fontAlgn="base"/>
            <a:r>
              <a:rPr lang="en-US" b="0" i="0" dirty="0">
                <a:solidFill>
                  <a:srgbClr val="273239"/>
                </a:solidFill>
                <a:effectLst/>
                <a:latin typeface="urw-din"/>
              </a:rPr>
              <a:t> If the traffic consists of fixed-size packets (e.g., cells in ATM networks), the process removes a fixed number of packets from the queue at each tick of the clock.</a:t>
            </a:r>
          </a:p>
          <a:p>
            <a:pPr algn="l" fontAlgn="base"/>
            <a:r>
              <a:rPr lang="en-US" b="0" i="0" dirty="0">
                <a:solidFill>
                  <a:srgbClr val="273239"/>
                </a:solidFill>
                <a:effectLst/>
                <a:latin typeface="urw-din"/>
              </a:rPr>
              <a:t> If the traffic consists of variable-length packets, the fixed output rate must </a:t>
            </a:r>
            <a:r>
              <a:rPr lang="en-US" b="0" i="0" dirty="0">
                <a:solidFill>
                  <a:srgbClr val="273239"/>
                </a:solidFill>
                <a:effectLst/>
                <a:highlight>
                  <a:srgbClr val="FFFF00"/>
                </a:highlight>
                <a:latin typeface="urw-din"/>
              </a:rPr>
              <a:t>be based on the number of bytes or bits.</a:t>
            </a:r>
          </a:p>
          <a:p>
            <a:pPr marL="0" indent="0" algn="l" fontAlgn="base">
              <a:buNone/>
            </a:pPr>
            <a:br>
              <a:rPr lang="en-US" b="0" i="0" dirty="0">
                <a:solidFill>
                  <a:srgbClr val="273239"/>
                </a:solidFill>
                <a:effectLst/>
                <a:highlight>
                  <a:srgbClr val="FFFF00"/>
                </a:highlight>
                <a:latin typeface="urw-din"/>
              </a:rPr>
            </a:br>
            <a:r>
              <a:rPr lang="en-US" b="0" i="0" dirty="0">
                <a:solidFill>
                  <a:srgbClr val="273239"/>
                </a:solidFill>
                <a:effectLst/>
                <a:latin typeface="urw-din"/>
              </a:rPr>
              <a:t>The following is an algorithm for variable-length packets: </a:t>
            </a:r>
            <a:br>
              <a:rPr lang="en-US" b="0" i="0" dirty="0">
                <a:solidFill>
                  <a:srgbClr val="273239"/>
                </a:solidFill>
                <a:effectLst/>
                <a:latin typeface="urw-din"/>
              </a:rPr>
            </a:br>
            <a:r>
              <a:rPr lang="en-US" b="0" i="0" dirty="0">
                <a:solidFill>
                  <a:srgbClr val="273239"/>
                </a:solidFill>
                <a:effectLst/>
                <a:latin typeface="urw-din"/>
              </a:rPr>
              <a:t> </a:t>
            </a:r>
          </a:p>
          <a:p>
            <a:pPr algn="l" fontAlgn="base">
              <a:buFont typeface="+mj-lt"/>
              <a:buAutoNum type="arabicPeriod"/>
            </a:pPr>
            <a:r>
              <a:rPr lang="en-US" b="0" i="0" dirty="0">
                <a:solidFill>
                  <a:srgbClr val="273239"/>
                </a:solidFill>
                <a:effectLst/>
                <a:latin typeface="urw-din"/>
              </a:rPr>
              <a:t>Initialize a counter to n at the tick of the clock.</a:t>
            </a:r>
          </a:p>
          <a:p>
            <a:pPr algn="l" fontAlgn="base">
              <a:buFont typeface="+mj-lt"/>
              <a:buAutoNum type="arabicPeriod"/>
            </a:pPr>
            <a:r>
              <a:rPr lang="en-US" b="0" i="0" dirty="0">
                <a:solidFill>
                  <a:srgbClr val="273239"/>
                </a:solidFill>
                <a:effectLst/>
                <a:latin typeface="urw-din"/>
              </a:rPr>
              <a:t>If n is greater than the size of the packet, send the packet and decrement the counter by the packet size. Repeat this step until n is smaller than the packet size.</a:t>
            </a:r>
          </a:p>
          <a:p>
            <a:pPr algn="l" fontAlgn="base">
              <a:buFont typeface="+mj-lt"/>
              <a:buAutoNum type="arabicPeriod"/>
            </a:pPr>
            <a:r>
              <a:rPr lang="en-US" b="0" i="0" dirty="0">
                <a:solidFill>
                  <a:srgbClr val="273239"/>
                </a:solidFill>
                <a:effectLst/>
                <a:latin typeface="urw-din"/>
              </a:rPr>
              <a:t>Reset the counter and go to step 1.</a:t>
            </a:r>
          </a:p>
          <a:p>
            <a:endParaRPr lang="en-IN" dirty="0"/>
          </a:p>
        </p:txBody>
      </p:sp>
    </p:spTree>
    <p:extLst>
      <p:ext uri="{BB962C8B-B14F-4D97-AF65-F5344CB8AC3E}">
        <p14:creationId xmlns:p14="http://schemas.microsoft.com/office/powerpoint/2010/main" val="4091685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C8DD5E-84D4-4659-98AD-0F1295D19A86}"/>
              </a:ext>
            </a:extLst>
          </p:cNvPr>
          <p:cNvSpPr>
            <a:spLocks noGrp="1"/>
          </p:cNvSpPr>
          <p:nvPr>
            <p:ph idx="1"/>
          </p:nvPr>
        </p:nvSpPr>
        <p:spPr>
          <a:xfrm>
            <a:off x="763555" y="559837"/>
            <a:ext cx="10515600" cy="5933038"/>
          </a:xfrm>
        </p:spPr>
        <p:txBody>
          <a:bodyPr/>
          <a:lstStyle/>
          <a:p>
            <a:r>
              <a:rPr lang="en-US" b="1" i="0" dirty="0">
                <a:solidFill>
                  <a:srgbClr val="273239"/>
                </a:solidFill>
                <a:effectLst/>
                <a:latin typeface="urw-din"/>
              </a:rPr>
              <a:t>Example –</a:t>
            </a:r>
            <a:r>
              <a:rPr lang="en-US" b="0" i="0" dirty="0">
                <a:solidFill>
                  <a:srgbClr val="273239"/>
                </a:solidFill>
                <a:effectLst/>
                <a:latin typeface="urw-din"/>
              </a:rPr>
              <a:t> Let n=1000 </a:t>
            </a:r>
            <a:br>
              <a:rPr lang="en-US" dirty="0"/>
            </a:br>
            <a:r>
              <a:rPr lang="en-US" b="0" i="0" dirty="0">
                <a:solidFill>
                  <a:srgbClr val="273239"/>
                </a:solidFill>
                <a:effectLst/>
                <a:latin typeface="urw-din"/>
              </a:rPr>
              <a:t>Packet=</a:t>
            </a:r>
            <a:endParaRPr lang="en-IN" dirty="0"/>
          </a:p>
        </p:txBody>
      </p:sp>
      <p:pic>
        <p:nvPicPr>
          <p:cNvPr id="2050" name="Picture 2" descr="Lightbox">
            <a:extLst>
              <a:ext uri="{FF2B5EF4-FFF2-40B4-BE49-F238E27FC236}">
                <a16:creationId xmlns:a16="http://schemas.microsoft.com/office/drawing/2014/main" id="{0CED3313-FDA0-436E-8008-D3121AF259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5897" y="992612"/>
            <a:ext cx="5410712" cy="7360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F3A4245-204B-4DA2-89B3-F402B105BC5B}"/>
              </a:ext>
            </a:extLst>
          </p:cNvPr>
          <p:cNvSpPr txBox="1"/>
          <p:nvPr/>
        </p:nvSpPr>
        <p:spPr>
          <a:xfrm>
            <a:off x="1117341" y="1645116"/>
            <a:ext cx="6097554" cy="1200329"/>
          </a:xfrm>
          <a:prstGeom prst="rect">
            <a:avLst/>
          </a:prstGeom>
          <a:noFill/>
        </p:spPr>
        <p:txBody>
          <a:bodyPr wrap="square">
            <a:spAutoFit/>
          </a:bodyPr>
          <a:lstStyle/>
          <a:p>
            <a:r>
              <a:rPr lang="en-US" b="0" i="0" dirty="0">
                <a:solidFill>
                  <a:srgbClr val="273239"/>
                </a:solidFill>
                <a:effectLst/>
                <a:latin typeface="urw-din"/>
              </a:rPr>
              <a:t>Since n&gt; front of Queue i.e. n&gt;200 </a:t>
            </a:r>
            <a:br>
              <a:rPr lang="en-US" dirty="0"/>
            </a:br>
            <a:r>
              <a:rPr lang="en-US" b="0" i="0" dirty="0">
                <a:solidFill>
                  <a:srgbClr val="273239"/>
                </a:solidFill>
                <a:effectLst/>
                <a:latin typeface="urw-din"/>
              </a:rPr>
              <a:t>Therefore, n=1000-200=800 </a:t>
            </a:r>
            <a:br>
              <a:rPr lang="en-US" dirty="0"/>
            </a:br>
            <a:r>
              <a:rPr lang="en-US" b="0" i="0" dirty="0">
                <a:solidFill>
                  <a:srgbClr val="273239"/>
                </a:solidFill>
                <a:effectLst/>
                <a:latin typeface="urw-din"/>
              </a:rPr>
              <a:t>Packet size of 200 is sent to the network. </a:t>
            </a:r>
            <a:br>
              <a:rPr lang="en-US" dirty="0"/>
            </a:br>
            <a:r>
              <a:rPr lang="en-US" b="0" i="0" dirty="0">
                <a:solidFill>
                  <a:srgbClr val="273239"/>
                </a:solidFill>
                <a:effectLst/>
                <a:latin typeface="urw-din"/>
              </a:rPr>
              <a:t> </a:t>
            </a:r>
            <a:endParaRPr lang="en-IN" dirty="0"/>
          </a:p>
        </p:txBody>
      </p:sp>
      <p:pic>
        <p:nvPicPr>
          <p:cNvPr id="2052" name="Picture 4" descr="Lightbox">
            <a:extLst>
              <a:ext uri="{FF2B5EF4-FFF2-40B4-BE49-F238E27FC236}">
                <a16:creationId xmlns:a16="http://schemas.microsoft.com/office/drawing/2014/main" id="{0DDAE578-87FF-4CA9-BB77-B067576632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9741" y="2656056"/>
            <a:ext cx="4826259" cy="104599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5258E78-01D0-4C26-ABBC-AC6CFAE88A73}"/>
              </a:ext>
            </a:extLst>
          </p:cNvPr>
          <p:cNvSpPr txBox="1"/>
          <p:nvPr/>
        </p:nvSpPr>
        <p:spPr>
          <a:xfrm>
            <a:off x="1052027" y="3676461"/>
            <a:ext cx="6097554" cy="923330"/>
          </a:xfrm>
          <a:prstGeom prst="rect">
            <a:avLst/>
          </a:prstGeom>
          <a:noFill/>
        </p:spPr>
        <p:txBody>
          <a:bodyPr wrap="square">
            <a:spAutoFit/>
          </a:bodyPr>
          <a:lstStyle/>
          <a:p>
            <a:r>
              <a:rPr lang="en-US" b="0" i="0" dirty="0">
                <a:solidFill>
                  <a:srgbClr val="273239"/>
                </a:solidFill>
                <a:effectLst/>
                <a:latin typeface="urw-din"/>
              </a:rPr>
              <a:t>Now Again n&gt;front of the queue i.e. n &gt; 400 </a:t>
            </a:r>
            <a:br>
              <a:rPr lang="en-US" dirty="0"/>
            </a:br>
            <a:r>
              <a:rPr lang="en-US" b="0" i="0" dirty="0">
                <a:solidFill>
                  <a:srgbClr val="273239"/>
                </a:solidFill>
                <a:effectLst/>
                <a:latin typeface="urw-din"/>
              </a:rPr>
              <a:t>Therefore, n=800-400=400 </a:t>
            </a:r>
            <a:br>
              <a:rPr lang="en-US" dirty="0"/>
            </a:br>
            <a:r>
              <a:rPr lang="en-US" b="0" i="0" dirty="0">
                <a:solidFill>
                  <a:srgbClr val="273239"/>
                </a:solidFill>
                <a:effectLst/>
                <a:latin typeface="urw-din"/>
              </a:rPr>
              <a:t>Packet size of 400 is sent to the network. </a:t>
            </a:r>
            <a:endParaRPr lang="en-IN" dirty="0"/>
          </a:p>
        </p:txBody>
      </p:sp>
      <p:pic>
        <p:nvPicPr>
          <p:cNvPr id="2054" name="Picture 6" descr="Lightbox">
            <a:extLst>
              <a:ext uri="{FF2B5EF4-FFF2-40B4-BE49-F238E27FC236}">
                <a16:creationId xmlns:a16="http://schemas.microsoft.com/office/drawing/2014/main" id="{FDD65704-C24D-490E-BC9D-DA613D8427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366" y="4975715"/>
            <a:ext cx="4523887" cy="109058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A41D4A8-57EC-423E-B2DF-93F1360ABB72}"/>
              </a:ext>
            </a:extLst>
          </p:cNvPr>
          <p:cNvSpPr txBox="1"/>
          <p:nvPr/>
        </p:nvSpPr>
        <p:spPr>
          <a:xfrm>
            <a:off x="5929704" y="4743001"/>
            <a:ext cx="6097554" cy="1477328"/>
          </a:xfrm>
          <a:prstGeom prst="rect">
            <a:avLst/>
          </a:prstGeom>
          <a:noFill/>
        </p:spPr>
        <p:txBody>
          <a:bodyPr wrap="square">
            <a:spAutoFit/>
          </a:bodyPr>
          <a:lstStyle/>
          <a:p>
            <a:r>
              <a:rPr lang="en-US" b="0" i="0" dirty="0">
                <a:solidFill>
                  <a:srgbClr val="273239"/>
                </a:solidFill>
                <a:effectLst/>
                <a:latin typeface="urw-din"/>
              </a:rPr>
              <a:t>Since n&lt; front of queue </a:t>
            </a:r>
            <a:br>
              <a:rPr lang="en-US" dirty="0"/>
            </a:br>
            <a:r>
              <a:rPr lang="en-US" b="0" i="0" dirty="0">
                <a:solidFill>
                  <a:srgbClr val="273239"/>
                </a:solidFill>
                <a:effectLst/>
                <a:latin typeface="urw-din"/>
              </a:rPr>
              <a:t>Therefore, the procedure is stop. </a:t>
            </a:r>
            <a:br>
              <a:rPr lang="en-US" dirty="0"/>
            </a:br>
            <a:r>
              <a:rPr lang="en-US" b="0" i="0" dirty="0">
                <a:solidFill>
                  <a:srgbClr val="273239"/>
                </a:solidFill>
                <a:effectLst/>
                <a:latin typeface="urw-din"/>
              </a:rPr>
              <a:t>Initialize n=1000 on another tick of clock. </a:t>
            </a:r>
            <a:br>
              <a:rPr lang="en-US" dirty="0"/>
            </a:br>
            <a:r>
              <a:rPr lang="en-US" b="0" i="0" dirty="0">
                <a:solidFill>
                  <a:srgbClr val="273239"/>
                </a:solidFill>
                <a:effectLst/>
                <a:latin typeface="urw-din"/>
              </a:rPr>
              <a:t>This procedure is repeated until all the packets are sent to the network.</a:t>
            </a:r>
            <a:endParaRPr lang="en-IN" dirty="0"/>
          </a:p>
        </p:txBody>
      </p:sp>
    </p:spTree>
    <p:extLst>
      <p:ext uri="{BB962C8B-B14F-4D97-AF65-F5344CB8AC3E}">
        <p14:creationId xmlns:p14="http://schemas.microsoft.com/office/powerpoint/2010/main" val="16664667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0EA27-E5DE-4929-A2F8-92889EB2E0B7}"/>
              </a:ext>
            </a:extLst>
          </p:cNvPr>
          <p:cNvSpPr>
            <a:spLocks noGrp="1"/>
          </p:cNvSpPr>
          <p:nvPr>
            <p:ph type="title"/>
          </p:nvPr>
        </p:nvSpPr>
        <p:spPr/>
        <p:txBody>
          <a:bodyPr/>
          <a:lstStyle/>
          <a:p>
            <a:endParaRPr lang="en-IN"/>
          </a:p>
        </p:txBody>
      </p:sp>
      <p:sp>
        <p:nvSpPr>
          <p:cNvPr id="4" name="Content Placeholder 2">
            <a:extLst>
              <a:ext uri="{FF2B5EF4-FFF2-40B4-BE49-F238E27FC236}">
                <a16:creationId xmlns:a16="http://schemas.microsoft.com/office/drawing/2014/main" id="{AFDE879B-388C-475C-92DC-D00A1D9C7D2A}"/>
              </a:ext>
            </a:extLst>
          </p:cNvPr>
          <p:cNvSpPr>
            <a:spLocks noGrp="1"/>
          </p:cNvSpPr>
          <p:nvPr>
            <p:ph idx="1"/>
          </p:nvPr>
        </p:nvSpPr>
        <p:spPr>
          <a:xfrm>
            <a:off x="838200" y="1825625"/>
            <a:ext cx="10515600" cy="4351338"/>
          </a:xfrm>
        </p:spPr>
        <p:txBody>
          <a:bodyPr/>
          <a:lstStyle/>
          <a:p>
            <a:r>
              <a:rPr lang="en-US" dirty="0"/>
              <a:t>Token bucket Algorithm :</a:t>
            </a:r>
          </a:p>
          <a:p>
            <a:endParaRPr lang="en-US" dirty="0"/>
          </a:p>
        </p:txBody>
      </p:sp>
      <p:pic>
        <p:nvPicPr>
          <p:cNvPr id="5" name="Picture 2">
            <a:extLst>
              <a:ext uri="{FF2B5EF4-FFF2-40B4-BE49-F238E27FC236}">
                <a16:creationId xmlns:a16="http://schemas.microsoft.com/office/drawing/2014/main" id="{45638F5A-C0E4-4971-8B34-05E22B45EC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3528" y="2322964"/>
            <a:ext cx="5668435" cy="3974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4495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37B83-54EF-417D-9020-8BAD4C4E9187}"/>
              </a:ext>
            </a:extLst>
          </p:cNvPr>
          <p:cNvSpPr>
            <a:spLocks noGrp="1"/>
          </p:cNvSpPr>
          <p:nvPr>
            <p:ph type="title"/>
          </p:nvPr>
        </p:nvSpPr>
        <p:spPr/>
        <p:txBody>
          <a:bodyPr/>
          <a:lstStyle/>
          <a:p>
            <a:endParaRPr lang="en-IN"/>
          </a:p>
        </p:txBody>
      </p:sp>
      <p:sp>
        <p:nvSpPr>
          <p:cNvPr id="4" name="Content Placeholder 2">
            <a:extLst>
              <a:ext uri="{FF2B5EF4-FFF2-40B4-BE49-F238E27FC236}">
                <a16:creationId xmlns:a16="http://schemas.microsoft.com/office/drawing/2014/main" id="{0580E12F-8265-43F0-8DCF-DFBF404D7BFA}"/>
              </a:ext>
            </a:extLst>
          </p:cNvPr>
          <p:cNvSpPr>
            <a:spLocks noGrp="1"/>
          </p:cNvSpPr>
          <p:nvPr>
            <p:ph idx="1"/>
          </p:nvPr>
        </p:nvSpPr>
        <p:spPr>
          <a:xfrm>
            <a:off x="838200" y="1825625"/>
            <a:ext cx="10515600" cy="4351338"/>
          </a:xfrm>
        </p:spPr>
        <p:txBody>
          <a:bodyPr/>
          <a:lstStyle/>
          <a:p>
            <a:r>
              <a:rPr lang="en-US" dirty="0"/>
              <a:t>Token bucket Algorithm :</a:t>
            </a:r>
          </a:p>
          <a:p>
            <a:pPr marL="97978" indent="0">
              <a:buNone/>
            </a:pPr>
            <a:r>
              <a:rPr lang="en-US" dirty="0"/>
              <a:t>1. In regular intervals tokens are thrown into the bucket. f</a:t>
            </a:r>
          </a:p>
          <a:p>
            <a:pPr marL="97978" indent="0">
              <a:buNone/>
            </a:pPr>
            <a:r>
              <a:rPr lang="en-US" dirty="0"/>
              <a:t> 2. The bucket has a maximum capacity. ƒ</a:t>
            </a:r>
          </a:p>
          <a:p>
            <a:pPr marL="97978" indent="0">
              <a:buNone/>
            </a:pPr>
            <a:r>
              <a:rPr lang="en-US" dirty="0"/>
              <a:t>3. If there is a ready packet, a token is removed from the bucket, and the packet is sent.</a:t>
            </a:r>
          </a:p>
          <a:p>
            <a:pPr marL="97978" indent="0">
              <a:buNone/>
            </a:pPr>
            <a:r>
              <a:rPr lang="en-US" dirty="0"/>
              <a:t> 4. If there is no token in the bucket, the packet cannot be sent. </a:t>
            </a:r>
          </a:p>
        </p:txBody>
      </p:sp>
    </p:spTree>
    <p:extLst>
      <p:ext uri="{BB962C8B-B14F-4D97-AF65-F5344CB8AC3E}">
        <p14:creationId xmlns:p14="http://schemas.microsoft.com/office/powerpoint/2010/main" val="747408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70FD1-B1AA-413E-84D4-69281709AA16}"/>
              </a:ext>
            </a:extLst>
          </p:cNvPr>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FE421DAE-54DE-402D-B4D6-9F5E29656F87}"/>
              </a:ext>
            </a:extLst>
          </p:cNvPr>
          <p:cNvPicPr>
            <a:picLocks noGrp="1" noChangeAspect="1"/>
          </p:cNvPicPr>
          <p:nvPr>
            <p:ph idx="1"/>
          </p:nvPr>
        </p:nvPicPr>
        <p:blipFill>
          <a:blip r:embed="rId2"/>
          <a:stretch>
            <a:fillRect/>
          </a:stretch>
        </p:blipFill>
        <p:spPr>
          <a:xfrm>
            <a:off x="1032276" y="636555"/>
            <a:ext cx="7886784" cy="5304907"/>
          </a:xfrm>
        </p:spPr>
      </p:pic>
      <p:sp>
        <p:nvSpPr>
          <p:cNvPr id="4" name="Footer Placeholder 3">
            <a:extLst>
              <a:ext uri="{FF2B5EF4-FFF2-40B4-BE49-F238E27FC236}">
                <a16:creationId xmlns:a16="http://schemas.microsoft.com/office/drawing/2014/main" id="{48C48A08-108F-491D-849D-C670A40A39D6}"/>
              </a:ext>
            </a:extLst>
          </p:cNvPr>
          <p:cNvSpPr>
            <a:spLocks noGrp="1"/>
          </p:cNvSpPr>
          <p:nvPr>
            <p:ph type="ftr" sz="quarter" idx="11"/>
          </p:nvPr>
        </p:nvSpPr>
        <p:spPr/>
        <p:txBody>
          <a:bodyPr/>
          <a:lstStyle/>
          <a:p>
            <a:r>
              <a:rPr lang="en-US"/>
              <a:t>COMPUTER NETWORKS - 19CS3602</a:t>
            </a:r>
            <a:endParaRPr lang="en-US" dirty="0"/>
          </a:p>
        </p:txBody>
      </p:sp>
    </p:spTree>
    <p:extLst>
      <p:ext uri="{BB962C8B-B14F-4D97-AF65-F5344CB8AC3E}">
        <p14:creationId xmlns:p14="http://schemas.microsoft.com/office/powerpoint/2010/main" val="37348976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2C4DE-F7CA-4E4B-9FEB-07E313B99AE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97EC823-D528-4D4A-93CC-2CAD990BDD4E}"/>
              </a:ext>
            </a:extLst>
          </p:cNvPr>
          <p:cNvPicPr>
            <a:picLocks noGrp="1" noChangeAspect="1"/>
          </p:cNvPicPr>
          <p:nvPr>
            <p:ph idx="1"/>
          </p:nvPr>
        </p:nvPicPr>
        <p:blipFill>
          <a:blip r:embed="rId2"/>
          <a:stretch>
            <a:fillRect/>
          </a:stretch>
        </p:blipFill>
        <p:spPr>
          <a:xfrm>
            <a:off x="838200" y="365125"/>
            <a:ext cx="11153216" cy="6127750"/>
          </a:xfrm>
        </p:spPr>
      </p:pic>
    </p:spTree>
    <p:extLst>
      <p:ext uri="{BB962C8B-B14F-4D97-AF65-F5344CB8AC3E}">
        <p14:creationId xmlns:p14="http://schemas.microsoft.com/office/powerpoint/2010/main" val="41814213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9A3BD-DE0F-4DCB-A26A-F7C365BF81F7}"/>
              </a:ext>
            </a:extLst>
          </p:cNvPr>
          <p:cNvSpPr>
            <a:spLocks noGrp="1"/>
          </p:cNvSpPr>
          <p:nvPr>
            <p:ph type="title"/>
          </p:nvPr>
        </p:nvSpPr>
        <p:spPr/>
        <p:txBody>
          <a:bodyPr/>
          <a:lstStyle/>
          <a:p>
            <a:r>
              <a:rPr lang="en-US" dirty="0"/>
              <a:t>Admission control</a:t>
            </a:r>
            <a:endParaRPr lang="en-IN" dirty="0"/>
          </a:p>
        </p:txBody>
      </p:sp>
      <p:pic>
        <p:nvPicPr>
          <p:cNvPr id="5" name="Content Placeholder 4">
            <a:extLst>
              <a:ext uri="{FF2B5EF4-FFF2-40B4-BE49-F238E27FC236}">
                <a16:creationId xmlns:a16="http://schemas.microsoft.com/office/drawing/2014/main" id="{BBE85A9F-8D56-4059-B017-66CC75ADA22C}"/>
              </a:ext>
            </a:extLst>
          </p:cNvPr>
          <p:cNvPicPr>
            <a:picLocks noGrp="1" noChangeAspect="1"/>
          </p:cNvPicPr>
          <p:nvPr>
            <p:ph idx="1"/>
          </p:nvPr>
        </p:nvPicPr>
        <p:blipFill>
          <a:blip r:embed="rId2"/>
          <a:stretch>
            <a:fillRect/>
          </a:stretch>
        </p:blipFill>
        <p:spPr>
          <a:xfrm>
            <a:off x="6018852" y="1806964"/>
            <a:ext cx="5566051" cy="4351338"/>
          </a:xfrm>
        </p:spPr>
      </p:pic>
      <p:pic>
        <p:nvPicPr>
          <p:cNvPr id="6" name="Picture 2">
            <a:extLst>
              <a:ext uri="{FF2B5EF4-FFF2-40B4-BE49-F238E27FC236}">
                <a16:creationId xmlns:a16="http://schemas.microsoft.com/office/drawing/2014/main" id="{4381A296-68A7-4275-959D-BB124340D2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878" y="2225844"/>
            <a:ext cx="6802016" cy="3722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79362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C52B2-672A-4863-AFC2-D91FBF21545B}"/>
              </a:ext>
            </a:extLst>
          </p:cNvPr>
          <p:cNvSpPr>
            <a:spLocks noGrp="1"/>
          </p:cNvSpPr>
          <p:nvPr>
            <p:ph type="title"/>
          </p:nvPr>
        </p:nvSpPr>
        <p:spPr/>
        <p:txBody>
          <a:bodyPr>
            <a:normAutofit fontScale="90000"/>
          </a:bodyPr>
          <a:lstStyle/>
          <a:p>
            <a:pPr marL="685800" indent="-685800">
              <a:defRPr/>
            </a:pPr>
            <a:r>
              <a:rPr lang="en-US" altLang="en-US" sz="4400" i="1" dirty="0">
                <a:effectLst>
                  <a:outerShdw blurRad="38100" dist="38100" dir="2700000" algn="tl">
                    <a:srgbClr val="C0C0C0"/>
                  </a:outerShdw>
                </a:effectLst>
                <a:latin typeface="Times New Roman" panose="02020603050405020304" pitchFamily="18" charset="0"/>
              </a:rPr>
              <a:t>IP Addresses: Classful Addressing</a:t>
            </a:r>
            <a:br>
              <a:rPr lang="en-US" altLang="en-US" sz="4400" i="1" dirty="0">
                <a:effectLst>
                  <a:outerShdw blurRad="38100" dist="38100" dir="2700000" algn="tl">
                    <a:srgbClr val="C0C0C0"/>
                  </a:outerShdw>
                </a:effectLst>
                <a:latin typeface="Times New Roman" panose="02020603050405020304" pitchFamily="18" charset="0"/>
              </a:rPr>
            </a:br>
            <a:br>
              <a:rPr lang="en-US" altLang="en-US" sz="4400" i="1" dirty="0">
                <a:effectLst>
                  <a:outerShdw blurRad="38100" dist="38100" dir="2700000" algn="tl">
                    <a:srgbClr val="C0C0C0"/>
                  </a:outerShdw>
                </a:effectLst>
                <a:latin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CF9C3267-82C4-4BEF-8735-BD8F91F9CAA0}"/>
              </a:ext>
            </a:extLst>
          </p:cNvPr>
          <p:cNvSpPr>
            <a:spLocks noGrp="1"/>
          </p:cNvSpPr>
          <p:nvPr>
            <p:ph idx="1"/>
          </p:nvPr>
        </p:nvSpPr>
        <p:spPr>
          <a:xfrm>
            <a:off x="614265" y="1359095"/>
            <a:ext cx="10515600" cy="4351338"/>
          </a:xfrm>
        </p:spPr>
        <p:txBody>
          <a:bodyPr/>
          <a:lstStyle/>
          <a:p>
            <a:pPr algn="l" fontAlgn="base"/>
            <a:r>
              <a:rPr lang="en-US" b="0" i="0" dirty="0">
                <a:solidFill>
                  <a:srgbClr val="273239"/>
                </a:solidFill>
                <a:effectLst/>
                <a:latin typeface="urw-din"/>
              </a:rPr>
              <a:t>IP address is an address having information about how to reach a specific host, especially outside the LAN. An IP address is a 32 bit unique address having an address space of 2</a:t>
            </a:r>
            <a:r>
              <a:rPr lang="en-US" b="0" i="0" baseline="30000" dirty="0">
                <a:solidFill>
                  <a:srgbClr val="273239"/>
                </a:solidFill>
                <a:effectLst/>
                <a:latin typeface="urw-din"/>
              </a:rPr>
              <a:t>32</a:t>
            </a:r>
            <a:r>
              <a:rPr lang="en-US" b="0" i="0" dirty="0">
                <a:solidFill>
                  <a:srgbClr val="273239"/>
                </a:solidFill>
                <a:effectLst/>
                <a:latin typeface="urw-din"/>
              </a:rPr>
              <a:t>.</a:t>
            </a:r>
            <a:br>
              <a:rPr lang="en-US" b="0" i="0" dirty="0">
                <a:solidFill>
                  <a:srgbClr val="273239"/>
                </a:solidFill>
                <a:effectLst/>
                <a:latin typeface="urw-din"/>
              </a:rPr>
            </a:br>
            <a:r>
              <a:rPr lang="en-US" b="0" i="0" dirty="0">
                <a:solidFill>
                  <a:srgbClr val="273239"/>
                </a:solidFill>
                <a:effectLst/>
                <a:latin typeface="urw-din"/>
              </a:rPr>
              <a:t>Generally, there are two notations in which IP address is written, dotted decimal notation and hexadecimal notation.</a:t>
            </a:r>
          </a:p>
          <a:p>
            <a:pPr algn="l" fontAlgn="base"/>
            <a:r>
              <a:rPr lang="en-US" b="0" i="0" dirty="0">
                <a:solidFill>
                  <a:srgbClr val="273239"/>
                </a:solidFill>
                <a:effectLst/>
                <a:latin typeface="urw-din"/>
              </a:rPr>
              <a:t>Dotted Decimal Notation:</a:t>
            </a:r>
          </a:p>
          <a:p>
            <a:endParaRPr lang="en-IN" dirty="0"/>
          </a:p>
        </p:txBody>
      </p:sp>
      <p:pic>
        <p:nvPicPr>
          <p:cNvPr id="1026" name="Picture 2" descr="Lightbox">
            <a:extLst>
              <a:ext uri="{FF2B5EF4-FFF2-40B4-BE49-F238E27FC236}">
                <a16:creationId xmlns:a16="http://schemas.microsoft.com/office/drawing/2014/main" id="{D7C09C4A-7E5F-4B60-AD59-B8C2CA7FBC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4689" y="4098667"/>
            <a:ext cx="6038850" cy="2038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71863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2290" name="Group 2"/>
          <p:cNvGrpSpPr>
            <a:grpSpLocks/>
          </p:cNvGrpSpPr>
          <p:nvPr/>
        </p:nvGrpSpPr>
        <p:grpSpPr bwMode="auto">
          <a:xfrm>
            <a:off x="1524000" y="0"/>
            <a:ext cx="8686800" cy="6400800"/>
            <a:chOff x="0" y="96"/>
            <a:chExt cx="5472" cy="3840"/>
          </a:xfrm>
        </p:grpSpPr>
        <p:sp>
          <p:nvSpPr>
            <p:cNvPr id="12293" name="AutoShape 3"/>
            <p:cNvSpPr>
              <a:spLocks noChangeArrowheads="1"/>
            </p:cNvSpPr>
            <p:nvPr/>
          </p:nvSpPr>
          <p:spPr bwMode="auto">
            <a:xfrm>
              <a:off x="240" y="336"/>
              <a:ext cx="5232" cy="3600"/>
            </a:xfrm>
            <a:prstGeom prst="roundRect">
              <a:avLst>
                <a:gd name="adj" fmla="val 13727"/>
              </a:avLst>
            </a:prstGeom>
            <a:noFill/>
            <a:ln w="50800">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lang="en-US" altLang="en-US" sz="2400">
                <a:latin typeface="Times New Roman" panose="02020603050405020304" pitchFamily="18" charset="0"/>
              </a:endParaRPr>
            </a:p>
          </p:txBody>
        </p:sp>
        <p:sp>
          <p:nvSpPr>
            <p:cNvPr id="12294" name="AutoShape 4"/>
            <p:cNvSpPr>
              <a:spLocks noChangeArrowheads="1"/>
            </p:cNvSpPr>
            <p:nvPr/>
          </p:nvSpPr>
          <p:spPr bwMode="blackWhite">
            <a:xfrm>
              <a:off x="0" y="96"/>
              <a:ext cx="5376" cy="768"/>
            </a:xfrm>
            <a:custGeom>
              <a:avLst/>
              <a:gdLst>
                <a:gd name="T0" fmla="*/ 0 w 7000"/>
                <a:gd name="T1" fmla="*/ 0 h 1000"/>
                <a:gd name="T2" fmla="*/ 33170 w 7000"/>
                <a:gd name="T3" fmla="*/ 0 h 1000"/>
                <a:gd name="T4" fmla="*/ 35858 w 7000"/>
                <a:gd name="T5" fmla="*/ 384 h 1000"/>
                <a:gd name="T6" fmla="*/ 33170 w 7000"/>
                <a:gd name="T7" fmla="*/ 768 h 1000"/>
                <a:gd name="T8" fmla="*/ 0 w 7000"/>
                <a:gd name="T9" fmla="*/ 768 h 1000"/>
                <a:gd name="T10" fmla="*/ 0 60000 65536"/>
                <a:gd name="T11" fmla="*/ 0 60000 65536"/>
                <a:gd name="T12" fmla="*/ 0 60000 65536"/>
                <a:gd name="T13" fmla="*/ 0 60000 65536"/>
                <a:gd name="T14" fmla="*/ 0 60000 65536"/>
                <a:gd name="T15" fmla="*/ 0 w 7000"/>
                <a:gd name="T16" fmla="*/ 0 h 1000"/>
                <a:gd name="T17" fmla="*/ 3500 w 7000"/>
                <a:gd name="T18" fmla="*/ 1000 h 1000"/>
              </a:gdLst>
              <a:ahLst/>
              <a:cxnLst>
                <a:cxn ang="T10">
                  <a:pos x="T0" y="T1"/>
                </a:cxn>
                <a:cxn ang="T11">
                  <a:pos x="T2" y="T3"/>
                </a:cxn>
                <a:cxn ang="T12">
                  <a:pos x="T4" y="T5"/>
                </a:cxn>
                <a:cxn ang="T13">
                  <a:pos x="T6" y="T7"/>
                </a:cxn>
                <a:cxn ang="T14">
                  <a:pos x="T8" y="T9"/>
                </a:cxn>
              </a:cxnLst>
              <a:rect l="T15" t="T16" r="T17" b="T18"/>
              <a:pathLst>
                <a:path w="7000" h="1000">
                  <a:moveTo>
                    <a:pt x="0" y="0"/>
                  </a:moveTo>
                  <a:lnTo>
                    <a:pt x="6170" y="0"/>
                  </a:lnTo>
                  <a:cubicBezTo>
                    <a:pt x="6446" y="0"/>
                    <a:pt x="6670" y="223"/>
                    <a:pt x="6670" y="500"/>
                  </a:cubicBezTo>
                  <a:cubicBezTo>
                    <a:pt x="6670" y="776"/>
                    <a:pt x="6446" y="1000"/>
                    <a:pt x="6170" y="1000"/>
                  </a:cubicBezTo>
                  <a:lnTo>
                    <a:pt x="0" y="1000"/>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2295" name="Line 5"/>
            <p:cNvSpPr>
              <a:spLocks noChangeShapeType="1"/>
            </p:cNvSpPr>
            <p:nvPr/>
          </p:nvSpPr>
          <p:spPr bwMode="auto">
            <a:xfrm>
              <a:off x="0" y="768"/>
              <a:ext cx="5088"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sp>
        <p:nvSpPr>
          <p:cNvPr id="12291" name="Text Box 6"/>
          <p:cNvSpPr txBox="1">
            <a:spLocks noChangeArrowheads="1"/>
          </p:cNvSpPr>
          <p:nvPr/>
        </p:nvSpPr>
        <p:spPr bwMode="auto">
          <a:xfrm>
            <a:off x="1752600" y="354013"/>
            <a:ext cx="6813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3600">
                <a:solidFill>
                  <a:schemeClr val="bg1"/>
                </a:solidFill>
                <a:latin typeface="Arial" panose="020B0604020202020204" pitchFamily="34" charset="0"/>
              </a:rPr>
              <a:t>4.2   CLASSFUL ADDRESSING</a:t>
            </a:r>
          </a:p>
        </p:txBody>
      </p:sp>
      <p:sp>
        <p:nvSpPr>
          <p:cNvPr id="474119" name="Rectangle 7"/>
          <p:cNvSpPr>
            <a:spLocks noChangeArrowheads="1"/>
          </p:cNvSpPr>
          <p:nvPr/>
        </p:nvSpPr>
        <p:spPr bwMode="auto">
          <a:xfrm>
            <a:off x="2057400" y="1371601"/>
            <a:ext cx="7848600"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sz="2000" i="1" dirty="0">
                <a:effectLst>
                  <a:outerShdw blurRad="38100" dist="38100" dir="2700000" algn="tl">
                    <a:srgbClr val="C0C0C0"/>
                  </a:outerShdw>
                </a:effectLst>
                <a:latin typeface="Times New Roman" panose="02020603050405020304" pitchFamily="18" charset="0"/>
              </a:rPr>
              <a:t>IP addresses, when started a few decades ago, used the concept of classes. This architecture is called </a:t>
            </a:r>
            <a:r>
              <a:rPr lang="en-US" altLang="en-US" sz="2000" i="1" dirty="0">
                <a:solidFill>
                  <a:schemeClr val="hlink"/>
                </a:solidFill>
                <a:effectLst>
                  <a:outerShdw blurRad="38100" dist="38100" dir="2700000" algn="tl">
                    <a:srgbClr val="C0C0C0"/>
                  </a:outerShdw>
                </a:effectLst>
                <a:latin typeface="Times New Roman" panose="02020603050405020304" pitchFamily="18" charset="0"/>
              </a:rPr>
              <a:t>classful addressing</a:t>
            </a:r>
            <a:r>
              <a:rPr lang="en-US" altLang="en-US" sz="2000" i="1" dirty="0">
                <a:effectLst>
                  <a:outerShdw blurRad="38100" dist="38100" dir="2700000" algn="tl">
                    <a:srgbClr val="C0C0C0"/>
                  </a:outerShdw>
                </a:effectLst>
                <a:latin typeface="Times New Roman" panose="02020603050405020304" pitchFamily="18" charset="0"/>
              </a:rPr>
              <a:t>. In the mid-1990s, a new architecture, called classless addressing, was introduced and will eventually supersede the original architecture. However, part of the Internet is still using classful addressing, but the migration is very fast. </a:t>
            </a:r>
          </a:p>
        </p:txBody>
      </p:sp>
    </p:spTree>
    <p:extLst>
      <p:ext uri="{BB962C8B-B14F-4D97-AF65-F5344CB8AC3E}">
        <p14:creationId xmlns:p14="http://schemas.microsoft.com/office/powerpoint/2010/main" val="27267713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6C141A-B3EB-4FF8-BF55-D8FD85F939B1}"/>
              </a:ext>
            </a:extLst>
          </p:cNvPr>
          <p:cNvSpPr txBox="1"/>
          <p:nvPr/>
        </p:nvSpPr>
        <p:spPr>
          <a:xfrm>
            <a:off x="1091682" y="1035698"/>
            <a:ext cx="8054650" cy="1200329"/>
          </a:xfrm>
          <a:prstGeom prst="rect">
            <a:avLst/>
          </a:prstGeom>
          <a:noFill/>
        </p:spPr>
        <p:txBody>
          <a:bodyPr wrap="square">
            <a:spAutoFit/>
          </a:bodyPr>
          <a:lstStyle/>
          <a:p>
            <a:pPr algn="l" fontAlgn="base"/>
            <a:r>
              <a:rPr lang="en-US" b="0" i="0" dirty="0">
                <a:solidFill>
                  <a:srgbClr val="273239"/>
                </a:solidFill>
                <a:effectLst/>
                <a:latin typeface="urw-din"/>
              </a:rPr>
              <a:t>Some points to be noted about dotted decimal notation:</a:t>
            </a:r>
          </a:p>
          <a:p>
            <a:pPr algn="l" fontAlgn="base">
              <a:buFont typeface="+mj-lt"/>
              <a:buAutoNum type="arabicPeriod"/>
            </a:pPr>
            <a:r>
              <a:rPr lang="en-US" b="0" i="0" dirty="0">
                <a:solidFill>
                  <a:srgbClr val="273239"/>
                </a:solidFill>
                <a:effectLst/>
                <a:latin typeface="urw-din"/>
              </a:rPr>
              <a:t>The value of any segment (byte) is between 0 and 255 (both included).</a:t>
            </a:r>
          </a:p>
          <a:p>
            <a:pPr algn="l" fontAlgn="base">
              <a:buFont typeface="+mj-lt"/>
              <a:buAutoNum type="arabicPeriod"/>
            </a:pPr>
            <a:r>
              <a:rPr lang="en-US" b="0" i="0" dirty="0">
                <a:solidFill>
                  <a:srgbClr val="273239"/>
                </a:solidFill>
                <a:effectLst/>
                <a:latin typeface="urw-din"/>
              </a:rPr>
              <a:t>There are no zeroes preceding the value in any segment (054 is wrong, 54 is correct).</a:t>
            </a:r>
          </a:p>
        </p:txBody>
      </p:sp>
      <p:sp>
        <p:nvSpPr>
          <p:cNvPr id="5" name="TextBox 4">
            <a:extLst>
              <a:ext uri="{FF2B5EF4-FFF2-40B4-BE49-F238E27FC236}">
                <a16:creationId xmlns:a16="http://schemas.microsoft.com/office/drawing/2014/main" id="{F940FC62-DC62-4327-B891-E5786EC6D363}"/>
              </a:ext>
            </a:extLst>
          </p:cNvPr>
          <p:cNvSpPr txBox="1"/>
          <p:nvPr/>
        </p:nvSpPr>
        <p:spPr>
          <a:xfrm>
            <a:off x="1184988" y="2551837"/>
            <a:ext cx="7961344" cy="1754326"/>
          </a:xfrm>
          <a:prstGeom prst="rect">
            <a:avLst/>
          </a:prstGeom>
          <a:noFill/>
        </p:spPr>
        <p:txBody>
          <a:bodyPr wrap="square">
            <a:spAutoFit/>
          </a:bodyPr>
          <a:lstStyle/>
          <a:p>
            <a:pPr algn="l" fontAlgn="base"/>
            <a:r>
              <a:rPr lang="en-US" b="1" i="0" dirty="0">
                <a:solidFill>
                  <a:srgbClr val="273239"/>
                </a:solidFill>
                <a:effectLst/>
                <a:latin typeface="urw-din"/>
              </a:rPr>
              <a:t>Classful Addressing</a:t>
            </a:r>
            <a:br>
              <a:rPr lang="en-US" b="0" i="0" dirty="0">
                <a:solidFill>
                  <a:srgbClr val="273239"/>
                </a:solidFill>
                <a:effectLst/>
                <a:latin typeface="urw-din"/>
              </a:rPr>
            </a:br>
            <a:r>
              <a:rPr lang="en-US" b="0" i="0" dirty="0">
                <a:solidFill>
                  <a:srgbClr val="273239"/>
                </a:solidFill>
                <a:effectLst/>
                <a:latin typeface="urw-din"/>
              </a:rPr>
              <a:t>The 32 bit IP address is divided into five sub-classes. These are:</a:t>
            </a:r>
          </a:p>
          <a:p>
            <a:pPr algn="l" fontAlgn="base">
              <a:buFont typeface="Arial" panose="020B0604020202020204" pitchFamily="34" charset="0"/>
              <a:buChar char="•"/>
            </a:pPr>
            <a:r>
              <a:rPr lang="en-US" b="0" i="0" dirty="0">
                <a:solidFill>
                  <a:srgbClr val="273239"/>
                </a:solidFill>
                <a:effectLst/>
                <a:latin typeface="urw-din"/>
              </a:rPr>
              <a:t>Class A</a:t>
            </a:r>
          </a:p>
          <a:p>
            <a:pPr algn="l" fontAlgn="base">
              <a:buFont typeface="Arial" panose="020B0604020202020204" pitchFamily="34" charset="0"/>
              <a:buChar char="•"/>
            </a:pPr>
            <a:r>
              <a:rPr lang="en-US" b="0" i="0" dirty="0">
                <a:solidFill>
                  <a:srgbClr val="273239"/>
                </a:solidFill>
                <a:effectLst/>
                <a:latin typeface="urw-din"/>
              </a:rPr>
              <a:t>Class B</a:t>
            </a:r>
          </a:p>
          <a:p>
            <a:pPr algn="l" fontAlgn="base">
              <a:buFont typeface="Arial" panose="020B0604020202020204" pitchFamily="34" charset="0"/>
              <a:buChar char="•"/>
            </a:pPr>
            <a:r>
              <a:rPr lang="en-US" b="0" i="0" dirty="0">
                <a:solidFill>
                  <a:srgbClr val="273239"/>
                </a:solidFill>
                <a:effectLst/>
                <a:latin typeface="urw-din"/>
              </a:rPr>
              <a:t>Class C</a:t>
            </a:r>
          </a:p>
          <a:p>
            <a:pPr algn="l" fontAlgn="base">
              <a:buFont typeface="Arial" panose="020B0604020202020204" pitchFamily="34" charset="0"/>
              <a:buChar char="•"/>
            </a:pPr>
            <a:r>
              <a:rPr lang="en-US" b="0" i="0" dirty="0">
                <a:solidFill>
                  <a:srgbClr val="273239"/>
                </a:solidFill>
                <a:effectLst/>
                <a:latin typeface="urw-din"/>
              </a:rPr>
              <a:t>Class D</a:t>
            </a:r>
          </a:p>
        </p:txBody>
      </p:sp>
    </p:spTree>
    <p:extLst>
      <p:ext uri="{BB962C8B-B14F-4D97-AF65-F5344CB8AC3E}">
        <p14:creationId xmlns:p14="http://schemas.microsoft.com/office/powerpoint/2010/main" val="1358894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A62908-2B50-4098-A766-3499B11440C8}"/>
              </a:ext>
            </a:extLst>
          </p:cNvPr>
          <p:cNvSpPr txBox="1"/>
          <p:nvPr/>
        </p:nvSpPr>
        <p:spPr>
          <a:xfrm>
            <a:off x="261256" y="529441"/>
            <a:ext cx="10282335" cy="6678751"/>
          </a:xfrm>
          <a:prstGeom prst="rect">
            <a:avLst/>
          </a:prstGeom>
          <a:noFill/>
        </p:spPr>
        <p:txBody>
          <a:bodyPr wrap="square">
            <a:spAutoFit/>
          </a:bodyPr>
          <a:lstStyle/>
          <a:p>
            <a:pPr algn="l" fontAlgn="base"/>
            <a:r>
              <a:rPr lang="en-US" sz="2800" b="0" i="0" dirty="0">
                <a:solidFill>
                  <a:srgbClr val="273239"/>
                </a:solidFill>
                <a:effectLst/>
                <a:latin typeface="urw-din"/>
              </a:rPr>
              <a:t>Each of these classes has a valid range of IP addresses. </a:t>
            </a:r>
            <a:r>
              <a:rPr lang="en-US" sz="2800" b="0" i="0" dirty="0">
                <a:solidFill>
                  <a:srgbClr val="273239"/>
                </a:solidFill>
                <a:effectLst/>
                <a:highlight>
                  <a:srgbClr val="FFFF00"/>
                </a:highlight>
                <a:latin typeface="urw-din"/>
              </a:rPr>
              <a:t>Classes D and E are reserved for multicast and experimental purpose</a:t>
            </a:r>
            <a:r>
              <a:rPr lang="en-US" sz="2800" b="0" i="0" dirty="0">
                <a:solidFill>
                  <a:srgbClr val="273239"/>
                </a:solidFill>
                <a:effectLst/>
                <a:latin typeface="urw-din"/>
              </a:rPr>
              <a:t>s respectively. The order of bits in the first octet determine the classes of IP address.</a:t>
            </a:r>
            <a:br>
              <a:rPr lang="en-US" sz="2800" b="0" i="0" dirty="0">
                <a:solidFill>
                  <a:srgbClr val="273239"/>
                </a:solidFill>
                <a:effectLst/>
                <a:latin typeface="urw-din"/>
              </a:rPr>
            </a:br>
            <a:r>
              <a:rPr lang="en-US" sz="2800" b="0" i="0" dirty="0">
                <a:solidFill>
                  <a:srgbClr val="273239"/>
                </a:solidFill>
                <a:effectLst/>
                <a:latin typeface="urw-din"/>
              </a:rPr>
              <a:t>IPv4 address is divided into two parts:</a:t>
            </a:r>
          </a:p>
          <a:p>
            <a:pPr algn="l" fontAlgn="base"/>
            <a:endParaRPr lang="en-US" sz="2800" b="0" i="0" dirty="0">
              <a:solidFill>
                <a:srgbClr val="273239"/>
              </a:solidFill>
              <a:effectLst/>
              <a:latin typeface="urw-din"/>
            </a:endParaRPr>
          </a:p>
          <a:p>
            <a:pPr algn="l" fontAlgn="base">
              <a:buFont typeface="Arial" panose="020B0604020202020204" pitchFamily="34" charset="0"/>
              <a:buChar char="•"/>
            </a:pPr>
            <a:r>
              <a:rPr lang="en-US" sz="2800" b="1" i="0" dirty="0">
                <a:solidFill>
                  <a:srgbClr val="273239"/>
                </a:solidFill>
                <a:effectLst/>
                <a:latin typeface="urw-din"/>
              </a:rPr>
              <a:t>Network ID</a:t>
            </a:r>
            <a:endParaRPr lang="en-US" sz="2800" b="0" i="0" dirty="0">
              <a:solidFill>
                <a:srgbClr val="273239"/>
              </a:solidFill>
              <a:effectLst/>
              <a:latin typeface="urw-din"/>
            </a:endParaRPr>
          </a:p>
          <a:p>
            <a:pPr algn="l" fontAlgn="base">
              <a:buFont typeface="Arial" panose="020B0604020202020204" pitchFamily="34" charset="0"/>
              <a:buChar char="•"/>
            </a:pPr>
            <a:r>
              <a:rPr lang="en-US" sz="2800" b="1" i="0" dirty="0">
                <a:solidFill>
                  <a:srgbClr val="273239"/>
                </a:solidFill>
                <a:effectLst/>
                <a:latin typeface="urw-din"/>
              </a:rPr>
              <a:t>Host ID</a:t>
            </a:r>
          </a:p>
          <a:p>
            <a:pPr algn="l" fontAlgn="base">
              <a:buFont typeface="Arial" panose="020B0604020202020204" pitchFamily="34" charset="0"/>
              <a:buChar char="•"/>
            </a:pPr>
            <a:endParaRPr lang="en-US" sz="2800" b="0" i="0" dirty="0">
              <a:solidFill>
                <a:srgbClr val="273239"/>
              </a:solidFill>
              <a:effectLst/>
              <a:latin typeface="urw-din"/>
            </a:endParaRPr>
          </a:p>
          <a:p>
            <a:pPr algn="l" fontAlgn="base"/>
            <a:r>
              <a:rPr lang="en-US" sz="2800" b="0" i="0" dirty="0">
                <a:solidFill>
                  <a:srgbClr val="273239"/>
                </a:solidFill>
                <a:effectLst/>
                <a:latin typeface="urw-din"/>
              </a:rPr>
              <a:t>The class of IP address is used to determine the bits used for </a:t>
            </a:r>
            <a:r>
              <a:rPr lang="en-US" sz="2800" b="0" i="0" dirty="0">
                <a:solidFill>
                  <a:srgbClr val="273239"/>
                </a:solidFill>
                <a:effectLst/>
                <a:highlight>
                  <a:srgbClr val="FFFF00"/>
                </a:highlight>
                <a:latin typeface="urw-din"/>
              </a:rPr>
              <a:t>network ID and host ID a</a:t>
            </a:r>
            <a:r>
              <a:rPr lang="en-US" sz="2800" b="0" i="0" dirty="0">
                <a:solidFill>
                  <a:srgbClr val="273239"/>
                </a:solidFill>
                <a:effectLst/>
                <a:latin typeface="urw-din"/>
              </a:rPr>
              <a:t>nd the number of total networks and hosts possible in that particular class.</a:t>
            </a:r>
          </a:p>
          <a:p>
            <a:pPr algn="l" fontAlgn="base"/>
            <a:endParaRPr lang="en-US" sz="2800" b="0" i="0" dirty="0">
              <a:solidFill>
                <a:srgbClr val="273239"/>
              </a:solidFill>
              <a:effectLst/>
              <a:latin typeface="urw-din"/>
            </a:endParaRPr>
          </a:p>
          <a:p>
            <a:pPr algn="l" fontAlgn="base"/>
            <a:r>
              <a:rPr lang="en-US" sz="2800" b="0" i="0" dirty="0">
                <a:solidFill>
                  <a:srgbClr val="273239"/>
                </a:solidFill>
                <a:effectLst/>
                <a:latin typeface="urw-din"/>
              </a:rPr>
              <a:t> Each ISP or network administrator assigns IP address to each device that is connected to its network.</a:t>
            </a:r>
          </a:p>
          <a:p>
            <a:br>
              <a:rPr lang="en-US" dirty="0"/>
            </a:br>
            <a:endParaRPr lang="en-IN" dirty="0"/>
          </a:p>
        </p:txBody>
      </p:sp>
    </p:spTree>
    <p:extLst>
      <p:ext uri="{BB962C8B-B14F-4D97-AF65-F5344CB8AC3E}">
        <p14:creationId xmlns:p14="http://schemas.microsoft.com/office/powerpoint/2010/main" val="1819039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ightbox">
            <a:extLst>
              <a:ext uri="{FF2B5EF4-FFF2-40B4-BE49-F238E27FC236}">
                <a16:creationId xmlns:a16="http://schemas.microsoft.com/office/drawing/2014/main" id="{8F890003-13BE-4193-9196-B531F26C56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813" y="1643063"/>
            <a:ext cx="6810375"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60730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F96AC7-EA34-4886-A7D7-5F684819B243}"/>
              </a:ext>
            </a:extLst>
          </p:cNvPr>
          <p:cNvSpPr txBox="1"/>
          <p:nvPr/>
        </p:nvSpPr>
        <p:spPr>
          <a:xfrm>
            <a:off x="1630524" y="552255"/>
            <a:ext cx="6097554" cy="584775"/>
          </a:xfrm>
          <a:prstGeom prst="rect">
            <a:avLst/>
          </a:prstGeom>
          <a:noFill/>
        </p:spPr>
        <p:txBody>
          <a:bodyPr wrap="square">
            <a:spAutoFit/>
          </a:bodyPr>
          <a:lstStyle/>
          <a:p>
            <a:r>
              <a:rPr lang="en-IN" sz="3200" b="1" i="0" dirty="0">
                <a:solidFill>
                  <a:srgbClr val="273239"/>
                </a:solidFill>
                <a:effectLst/>
                <a:latin typeface="urw-din"/>
              </a:rPr>
              <a:t>Class A:</a:t>
            </a:r>
            <a:endParaRPr lang="en-IN" sz="3200" dirty="0"/>
          </a:p>
        </p:txBody>
      </p:sp>
      <p:sp>
        <p:nvSpPr>
          <p:cNvPr id="5" name="TextBox 4">
            <a:extLst>
              <a:ext uri="{FF2B5EF4-FFF2-40B4-BE49-F238E27FC236}">
                <a16:creationId xmlns:a16="http://schemas.microsoft.com/office/drawing/2014/main" id="{B858BBA5-5D12-40BA-9035-DE3329106CD3}"/>
              </a:ext>
            </a:extLst>
          </p:cNvPr>
          <p:cNvSpPr txBox="1"/>
          <p:nvPr/>
        </p:nvSpPr>
        <p:spPr>
          <a:xfrm>
            <a:off x="1156997" y="1582341"/>
            <a:ext cx="10133044" cy="3785652"/>
          </a:xfrm>
          <a:prstGeom prst="rect">
            <a:avLst/>
          </a:prstGeom>
          <a:noFill/>
        </p:spPr>
        <p:txBody>
          <a:bodyPr wrap="square">
            <a:spAutoFit/>
          </a:bodyPr>
          <a:lstStyle/>
          <a:p>
            <a:pPr algn="l" fontAlgn="base"/>
            <a:r>
              <a:rPr lang="en-US" sz="2000" b="0" i="0" dirty="0">
                <a:solidFill>
                  <a:srgbClr val="273239"/>
                </a:solidFill>
                <a:effectLst/>
                <a:latin typeface="urw-din"/>
              </a:rPr>
              <a:t>IP address belonging to class A are assigned to the networks that contain a large number of hosts.</a:t>
            </a:r>
          </a:p>
          <a:p>
            <a:pPr algn="l" fontAlgn="base">
              <a:buFont typeface="Arial" panose="020B0604020202020204" pitchFamily="34" charset="0"/>
              <a:buChar char="•"/>
            </a:pPr>
            <a:r>
              <a:rPr lang="en-US" sz="2000" b="0" i="0" dirty="0">
                <a:solidFill>
                  <a:srgbClr val="273239"/>
                </a:solidFill>
                <a:effectLst/>
                <a:latin typeface="urw-din"/>
              </a:rPr>
              <a:t>The network ID is 8 bits long.</a:t>
            </a:r>
          </a:p>
          <a:p>
            <a:pPr algn="l" fontAlgn="base">
              <a:buFont typeface="Arial" panose="020B0604020202020204" pitchFamily="34" charset="0"/>
              <a:buChar char="•"/>
            </a:pPr>
            <a:r>
              <a:rPr lang="en-US" sz="2000" b="0" i="0" dirty="0">
                <a:solidFill>
                  <a:srgbClr val="273239"/>
                </a:solidFill>
                <a:effectLst/>
                <a:latin typeface="urw-din"/>
              </a:rPr>
              <a:t>The host ID is 24 bits long.</a:t>
            </a:r>
          </a:p>
          <a:p>
            <a:pPr algn="l" fontAlgn="base"/>
            <a:r>
              <a:rPr lang="en-US" sz="2000" b="0" i="0" dirty="0">
                <a:solidFill>
                  <a:srgbClr val="273239"/>
                </a:solidFill>
                <a:effectLst/>
                <a:latin typeface="urw-din"/>
              </a:rPr>
              <a:t>The higher order bit of the first octet in class A is always set to 0. The remaining 7 bits in first octet are used to determine network ID. The 24 bits of host ID are used to determine the host in any network.</a:t>
            </a:r>
          </a:p>
          <a:p>
            <a:pPr algn="l" fontAlgn="base"/>
            <a:r>
              <a:rPr lang="en-US" sz="2000" b="0" i="0" dirty="0">
                <a:solidFill>
                  <a:srgbClr val="273239"/>
                </a:solidFill>
                <a:effectLst/>
                <a:latin typeface="urw-din"/>
              </a:rPr>
              <a:t> The default subnet mask for class A is 255.x.x.x. Therefore, class A has a total of:</a:t>
            </a:r>
          </a:p>
          <a:p>
            <a:pPr algn="l" fontAlgn="base">
              <a:buFont typeface="Arial" panose="020B0604020202020204" pitchFamily="34" charset="0"/>
              <a:buChar char="•"/>
            </a:pPr>
            <a:r>
              <a:rPr lang="en-US" sz="2000" b="0" i="0" dirty="0">
                <a:solidFill>
                  <a:srgbClr val="273239"/>
                </a:solidFill>
                <a:effectLst/>
                <a:latin typeface="urw-din"/>
              </a:rPr>
              <a:t>2^7-2= 126 network ID(Here 2 address is subtracted because 0.0.0.0 and 127.x.y.z are special address. )</a:t>
            </a:r>
          </a:p>
          <a:p>
            <a:pPr algn="l" fontAlgn="base">
              <a:buFont typeface="Arial" panose="020B0604020202020204" pitchFamily="34" charset="0"/>
              <a:buChar char="•"/>
            </a:pPr>
            <a:r>
              <a:rPr lang="en-US" sz="2000" b="0" i="0" dirty="0">
                <a:solidFill>
                  <a:srgbClr val="273239"/>
                </a:solidFill>
                <a:effectLst/>
                <a:latin typeface="urw-din"/>
              </a:rPr>
              <a:t>2^24 – 2 = 16,777,214 host ID</a:t>
            </a:r>
          </a:p>
          <a:p>
            <a:pPr algn="l" fontAlgn="base"/>
            <a:r>
              <a:rPr lang="en-US" sz="2000" b="0" i="0" dirty="0">
                <a:solidFill>
                  <a:srgbClr val="273239"/>
                </a:solidFill>
                <a:effectLst/>
                <a:latin typeface="urw-din"/>
              </a:rPr>
              <a:t>IP addresses belonging to class A ranges from 1.x.x.x – 126.x.x.x</a:t>
            </a:r>
          </a:p>
        </p:txBody>
      </p:sp>
      <p:pic>
        <p:nvPicPr>
          <p:cNvPr id="3074" name="Picture 2" descr="Lightbox">
            <a:extLst>
              <a:ext uri="{FF2B5EF4-FFF2-40B4-BE49-F238E27FC236}">
                <a16:creationId xmlns:a16="http://schemas.microsoft.com/office/drawing/2014/main" id="{A8FC894E-CC67-4097-B675-7D69F81A83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324" y="5367993"/>
            <a:ext cx="4200525" cy="120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79872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4A4361-AF49-4BB8-8D78-32D3B951B2A0}"/>
              </a:ext>
            </a:extLst>
          </p:cNvPr>
          <p:cNvSpPr txBox="1"/>
          <p:nvPr/>
        </p:nvSpPr>
        <p:spPr>
          <a:xfrm>
            <a:off x="1082352" y="423263"/>
            <a:ext cx="6097554" cy="523220"/>
          </a:xfrm>
          <a:prstGeom prst="rect">
            <a:avLst/>
          </a:prstGeom>
          <a:noFill/>
        </p:spPr>
        <p:txBody>
          <a:bodyPr wrap="square">
            <a:spAutoFit/>
          </a:bodyPr>
          <a:lstStyle/>
          <a:p>
            <a:r>
              <a:rPr lang="en-IN" sz="2800" b="1" i="0" dirty="0">
                <a:solidFill>
                  <a:srgbClr val="273239"/>
                </a:solidFill>
                <a:effectLst/>
                <a:latin typeface="urw-din"/>
              </a:rPr>
              <a:t>Class B:</a:t>
            </a:r>
            <a:endParaRPr lang="en-IN" sz="2800" dirty="0"/>
          </a:p>
        </p:txBody>
      </p:sp>
      <p:sp>
        <p:nvSpPr>
          <p:cNvPr id="5" name="TextBox 4">
            <a:extLst>
              <a:ext uri="{FF2B5EF4-FFF2-40B4-BE49-F238E27FC236}">
                <a16:creationId xmlns:a16="http://schemas.microsoft.com/office/drawing/2014/main" id="{96045BC4-D595-46D0-BA04-0F211F3E7B99}"/>
              </a:ext>
            </a:extLst>
          </p:cNvPr>
          <p:cNvSpPr txBox="1"/>
          <p:nvPr/>
        </p:nvSpPr>
        <p:spPr>
          <a:xfrm>
            <a:off x="1082352" y="1470374"/>
            <a:ext cx="9713166" cy="3521504"/>
          </a:xfrm>
          <a:prstGeom prst="rect">
            <a:avLst/>
          </a:prstGeom>
          <a:noFill/>
        </p:spPr>
        <p:txBody>
          <a:bodyPr wrap="square">
            <a:spAutoFit/>
          </a:bodyPr>
          <a:lstStyle/>
          <a:p>
            <a:pPr algn="l" fontAlgn="base"/>
            <a:r>
              <a:rPr lang="en-US" sz="2000" b="0" i="0" dirty="0">
                <a:solidFill>
                  <a:srgbClr val="273239"/>
                </a:solidFill>
                <a:effectLst/>
                <a:latin typeface="urw-din"/>
              </a:rPr>
              <a:t>IP address belonging to class B are assigned to the networks that ranges from medium-sized to large-sized networks.</a:t>
            </a:r>
          </a:p>
          <a:p>
            <a:pPr algn="l" fontAlgn="base">
              <a:buFont typeface="Arial" panose="020B0604020202020204" pitchFamily="34" charset="0"/>
              <a:buChar char="•"/>
            </a:pPr>
            <a:r>
              <a:rPr lang="en-US" sz="2000" b="0" i="0" dirty="0">
                <a:solidFill>
                  <a:srgbClr val="273239"/>
                </a:solidFill>
                <a:effectLst/>
                <a:latin typeface="urw-din"/>
              </a:rPr>
              <a:t>The network ID is 16 bits long.</a:t>
            </a:r>
          </a:p>
          <a:p>
            <a:pPr algn="l" fontAlgn="base">
              <a:buFont typeface="Arial" panose="020B0604020202020204" pitchFamily="34" charset="0"/>
              <a:buChar char="•"/>
            </a:pPr>
            <a:r>
              <a:rPr lang="en-US" sz="2000" b="0" i="0" dirty="0">
                <a:solidFill>
                  <a:srgbClr val="273239"/>
                </a:solidFill>
                <a:effectLst/>
                <a:latin typeface="urw-din"/>
              </a:rPr>
              <a:t>The host ID is 16 bits long.</a:t>
            </a:r>
          </a:p>
          <a:p>
            <a:pPr algn="l" fontAlgn="base"/>
            <a:r>
              <a:rPr lang="en-US" sz="2000" b="0" i="0" dirty="0">
                <a:solidFill>
                  <a:srgbClr val="273239"/>
                </a:solidFill>
                <a:effectLst/>
                <a:latin typeface="urw-din"/>
              </a:rPr>
              <a:t>The higher order bits of the first octet of IP addresses of class B are always set to 10. The remaining 14 bits are used to determine network ID. The 16 bits of host ID is used to determine the host in any network. The default sub-net mask for class B is 255.255.x.x. Class B has a total of:</a:t>
            </a:r>
          </a:p>
          <a:p>
            <a:pPr algn="l" fontAlgn="base">
              <a:buFont typeface="Arial" panose="020B0604020202020204" pitchFamily="34" charset="0"/>
              <a:buChar char="•"/>
            </a:pPr>
            <a:r>
              <a:rPr lang="en-US" sz="2000" b="0" i="0" dirty="0">
                <a:solidFill>
                  <a:srgbClr val="273239"/>
                </a:solidFill>
                <a:effectLst/>
                <a:latin typeface="urw-din"/>
              </a:rPr>
              <a:t>2^14 = 16384 network address</a:t>
            </a:r>
          </a:p>
          <a:p>
            <a:pPr algn="l" fontAlgn="base">
              <a:buFont typeface="Arial" panose="020B0604020202020204" pitchFamily="34" charset="0"/>
              <a:buChar char="•"/>
            </a:pPr>
            <a:r>
              <a:rPr lang="en-US" sz="2000" b="0" i="0" dirty="0">
                <a:solidFill>
                  <a:srgbClr val="273239"/>
                </a:solidFill>
                <a:effectLst/>
                <a:latin typeface="urw-din"/>
              </a:rPr>
              <a:t>2^16 – 2 = 65534 host address</a:t>
            </a:r>
          </a:p>
          <a:p>
            <a:pPr algn="l" fontAlgn="base">
              <a:buFont typeface="Arial" panose="020B0604020202020204" pitchFamily="34" charset="0"/>
              <a:buChar char="•"/>
            </a:pPr>
            <a:r>
              <a:rPr lang="en-US" sz="2000" b="0" i="0" dirty="0">
                <a:solidFill>
                  <a:srgbClr val="273239"/>
                </a:solidFill>
                <a:effectLst/>
                <a:latin typeface="urw-din"/>
              </a:rPr>
              <a:t>IP addresses belonging to class B ranges from 128.0.x.x – 191.255.x.x.</a:t>
            </a:r>
          </a:p>
        </p:txBody>
      </p:sp>
      <p:pic>
        <p:nvPicPr>
          <p:cNvPr id="4098" name="Picture 2" descr="Lightbox">
            <a:extLst>
              <a:ext uri="{FF2B5EF4-FFF2-40B4-BE49-F238E27FC236}">
                <a16:creationId xmlns:a16="http://schemas.microsoft.com/office/drawing/2014/main" id="{F27D2FE4-2B35-4997-B72F-6D19202515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5219" y="5472140"/>
            <a:ext cx="4486275" cy="120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08326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4D5C93-F43A-41C3-B04D-BC0BFB2C7105}"/>
              </a:ext>
            </a:extLst>
          </p:cNvPr>
          <p:cNvSpPr txBox="1"/>
          <p:nvPr/>
        </p:nvSpPr>
        <p:spPr>
          <a:xfrm>
            <a:off x="837422" y="482120"/>
            <a:ext cx="6097554" cy="523220"/>
          </a:xfrm>
          <a:prstGeom prst="rect">
            <a:avLst/>
          </a:prstGeom>
          <a:noFill/>
        </p:spPr>
        <p:txBody>
          <a:bodyPr wrap="square">
            <a:spAutoFit/>
          </a:bodyPr>
          <a:lstStyle/>
          <a:p>
            <a:r>
              <a:rPr lang="en-IN" sz="2800" b="1" i="0" dirty="0">
                <a:solidFill>
                  <a:srgbClr val="273239"/>
                </a:solidFill>
                <a:effectLst/>
                <a:latin typeface="urw-din"/>
              </a:rPr>
              <a:t>Class C:</a:t>
            </a:r>
            <a:endParaRPr lang="en-IN" sz="2800" dirty="0"/>
          </a:p>
        </p:txBody>
      </p:sp>
      <p:sp>
        <p:nvSpPr>
          <p:cNvPr id="5" name="TextBox 4">
            <a:extLst>
              <a:ext uri="{FF2B5EF4-FFF2-40B4-BE49-F238E27FC236}">
                <a16:creationId xmlns:a16="http://schemas.microsoft.com/office/drawing/2014/main" id="{AC64520E-458E-4D9C-9DF8-91C262517046}"/>
              </a:ext>
            </a:extLst>
          </p:cNvPr>
          <p:cNvSpPr txBox="1"/>
          <p:nvPr/>
        </p:nvSpPr>
        <p:spPr>
          <a:xfrm>
            <a:off x="307909" y="1334279"/>
            <a:ext cx="10179699" cy="3170099"/>
          </a:xfrm>
          <a:prstGeom prst="rect">
            <a:avLst/>
          </a:prstGeom>
          <a:noFill/>
        </p:spPr>
        <p:txBody>
          <a:bodyPr wrap="square">
            <a:spAutoFit/>
          </a:bodyPr>
          <a:lstStyle/>
          <a:p>
            <a:pPr algn="l" fontAlgn="base"/>
            <a:r>
              <a:rPr lang="en-US" sz="2000" b="0" i="0" dirty="0">
                <a:solidFill>
                  <a:srgbClr val="273239"/>
                </a:solidFill>
                <a:effectLst/>
                <a:latin typeface="urw-din"/>
              </a:rPr>
              <a:t>IP address belonging to class C are assigned to small-sized networks.</a:t>
            </a:r>
          </a:p>
          <a:p>
            <a:pPr marL="742950" lvl="1" indent="-285750" algn="l" fontAlgn="base">
              <a:buFont typeface="Arial" panose="020B0604020202020204" pitchFamily="34" charset="0"/>
              <a:buChar char="•"/>
            </a:pPr>
            <a:r>
              <a:rPr lang="en-US" sz="2000" b="0" i="0" dirty="0">
                <a:solidFill>
                  <a:srgbClr val="273239"/>
                </a:solidFill>
                <a:effectLst/>
                <a:latin typeface="urw-din"/>
              </a:rPr>
              <a:t>The network ID is 24 bits long.</a:t>
            </a:r>
          </a:p>
          <a:p>
            <a:pPr marL="742950" lvl="1" indent="-285750" algn="l" fontAlgn="base">
              <a:buFont typeface="Arial" panose="020B0604020202020204" pitchFamily="34" charset="0"/>
              <a:buChar char="•"/>
            </a:pPr>
            <a:r>
              <a:rPr lang="en-US" sz="2000" b="0" i="0" dirty="0">
                <a:solidFill>
                  <a:srgbClr val="273239"/>
                </a:solidFill>
                <a:effectLst/>
                <a:latin typeface="urw-din"/>
              </a:rPr>
              <a:t>The host ID is 8 bits long.</a:t>
            </a:r>
          </a:p>
          <a:p>
            <a:pPr algn="l" fontAlgn="base"/>
            <a:r>
              <a:rPr lang="en-US" sz="2000" b="0" i="0" dirty="0">
                <a:solidFill>
                  <a:srgbClr val="273239"/>
                </a:solidFill>
                <a:effectLst/>
                <a:latin typeface="urw-din"/>
              </a:rPr>
              <a:t>The higher order bits of the first octet of IP addresses of class C are always set to 110. The remaining 21 bits are used to determine network ID. The 8 bits of host ID is used to determine the host in any network. The default sub-net mask for class C is 255.255.255.x. Class C has a total of:</a:t>
            </a:r>
          </a:p>
          <a:p>
            <a:pPr marL="742950" lvl="1" indent="-285750" algn="l" fontAlgn="base">
              <a:buFont typeface="Arial" panose="020B0604020202020204" pitchFamily="34" charset="0"/>
              <a:buChar char="•"/>
            </a:pPr>
            <a:r>
              <a:rPr lang="en-US" sz="2000" b="0" i="0" dirty="0">
                <a:solidFill>
                  <a:srgbClr val="273239"/>
                </a:solidFill>
                <a:effectLst/>
                <a:latin typeface="urw-din"/>
              </a:rPr>
              <a:t>2^21 = 2097152 network address</a:t>
            </a:r>
          </a:p>
          <a:p>
            <a:pPr marL="742950" lvl="1" indent="-285750" algn="l" fontAlgn="base">
              <a:buFont typeface="Arial" panose="020B0604020202020204" pitchFamily="34" charset="0"/>
              <a:buChar char="•"/>
            </a:pPr>
            <a:r>
              <a:rPr lang="en-US" sz="2000" b="0" i="0" dirty="0">
                <a:solidFill>
                  <a:srgbClr val="273239"/>
                </a:solidFill>
                <a:effectLst/>
                <a:latin typeface="urw-din"/>
              </a:rPr>
              <a:t>2^8 – 2 = 254 host address</a:t>
            </a:r>
          </a:p>
          <a:p>
            <a:pPr algn="l" fontAlgn="base"/>
            <a:r>
              <a:rPr lang="en-US" sz="2000" b="0" i="0" dirty="0">
                <a:solidFill>
                  <a:srgbClr val="273239"/>
                </a:solidFill>
                <a:effectLst/>
                <a:latin typeface="urw-din"/>
              </a:rPr>
              <a:t>IP addresses belonging to class C ranges from 192.0.0.x – 223.255.255.x.</a:t>
            </a:r>
          </a:p>
        </p:txBody>
      </p:sp>
      <p:pic>
        <p:nvPicPr>
          <p:cNvPr id="5122" name="Picture 2" descr="Lightbox">
            <a:extLst>
              <a:ext uri="{FF2B5EF4-FFF2-40B4-BE49-F238E27FC236}">
                <a16:creationId xmlns:a16="http://schemas.microsoft.com/office/drawing/2014/main" id="{85DAEA1F-81CA-4E2B-AE69-F5E2D0E496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1717" y="5240847"/>
            <a:ext cx="4962525" cy="120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76688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918</TotalTime>
  <Words>4347</Words>
  <Application>Microsoft Office PowerPoint</Application>
  <PresentationFormat>Widescreen</PresentationFormat>
  <Paragraphs>332</Paragraphs>
  <Slides>105</Slides>
  <Notes>1</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105</vt:i4>
      </vt:variant>
    </vt:vector>
  </HeadingPairs>
  <TitlesOfParts>
    <vt:vector size="114" baseType="lpstr">
      <vt:lpstr>arial</vt:lpstr>
      <vt:lpstr>arial</vt:lpstr>
      <vt:lpstr>Calibri</vt:lpstr>
      <vt:lpstr>Calibri Light</vt:lpstr>
      <vt:lpstr>Roboto</vt:lpstr>
      <vt:lpstr>Times New Roman</vt:lpstr>
      <vt:lpstr>urw-din</vt:lpstr>
      <vt:lpstr>Wingdings</vt:lpstr>
      <vt:lpstr>Office Theme</vt:lpstr>
      <vt:lpstr>MODULE 3</vt:lpstr>
      <vt:lpstr>PowerPoint Presentation</vt:lpstr>
      <vt:lpstr>Design issues in Network Layer</vt:lpstr>
      <vt:lpstr>Introduction</vt:lpstr>
      <vt:lpstr>Store-and-Forward Packet Switching</vt:lpstr>
      <vt:lpstr>Store-and-Forward Packet Switching</vt:lpstr>
      <vt:lpstr>Store-and-Forward Packet Switching</vt:lpstr>
      <vt:lpstr>Services provided to Transport Layer</vt:lpstr>
      <vt:lpstr>PowerPoint Presentation</vt:lpstr>
      <vt:lpstr>PowerPoint Presentation</vt:lpstr>
      <vt:lpstr>PowerPoint Presentation</vt:lpstr>
      <vt:lpstr>PowerPoint Presentation</vt:lpstr>
      <vt:lpstr>5.2 Routing Algorithms </vt:lpstr>
      <vt:lpstr>5.2 Routing Algorithms </vt:lpstr>
      <vt:lpstr>5.2 Routing Algorithms </vt:lpstr>
      <vt:lpstr>5.2 Routing Algorithms </vt:lpstr>
      <vt:lpstr>5.2 Routing Algorithms (5)</vt:lpstr>
      <vt:lpstr>5.2 Routing Algorithms (6)</vt:lpstr>
      <vt:lpstr>5.2 Routing Algorithms (7)</vt:lpstr>
      <vt:lpstr>5.2 Routing Algorithms (8)</vt:lpstr>
      <vt:lpstr>5.2 Routing Algorithms </vt:lpstr>
      <vt:lpstr>5.2 Routing Algorithms (10)  The Optimality Principle (1)</vt:lpstr>
      <vt:lpstr>5.2 Routing Algorithms (11)  The Optimality Principle (2) </vt:lpstr>
      <vt:lpstr>PowerPoint Presentation</vt:lpstr>
      <vt:lpstr>5.2 Routing Algorithms (12)  The Optimality Principle (3)</vt:lpstr>
      <vt:lpstr>PowerPoint Presentation</vt:lpstr>
      <vt:lpstr>PowerPoint Presentation</vt:lpstr>
      <vt:lpstr>PowerPoint Presentation</vt:lpstr>
      <vt:lpstr>5.2 Routing Algorithms (13)  Shortest Path Routing (1)</vt:lpstr>
      <vt:lpstr>5.2 Routing Algorithms (14)  Shortest Path Routing (2)</vt:lpstr>
      <vt:lpstr>5.2 Routing Algorithms   Shortest Path Routing </vt:lpstr>
      <vt:lpstr>5.2 Routing Algorithms -  Shortest Path Routing </vt:lpstr>
      <vt:lpstr>What is flooding? </vt:lpstr>
      <vt:lpstr>5.2 Routing Algorithms Flooding </vt:lpstr>
      <vt:lpstr>5.2 Routing Algorithms    Flooding </vt:lpstr>
      <vt:lpstr>5.2 Routing Algorithms   Flooding </vt:lpstr>
      <vt:lpstr>PowerPoint Presentation</vt:lpstr>
      <vt:lpstr>PowerPoint Presentation</vt:lpstr>
      <vt:lpstr>PowerPoint Presentation</vt:lpstr>
      <vt:lpstr>PowerPoint Presentation</vt:lpstr>
      <vt:lpstr>PowerPoint Presentation</vt:lpstr>
      <vt:lpstr>What is The Count to Infinity problem </vt:lpstr>
      <vt:lpstr>Count to Infinity Problem</vt:lpstr>
      <vt:lpstr>PowerPoint Presentation</vt:lpstr>
      <vt:lpstr>PowerPoint Presentation</vt:lpstr>
      <vt:lpstr>PowerPoint Presentation</vt:lpstr>
      <vt:lpstr>PowerPoint Presentation</vt:lpstr>
      <vt:lpstr>LINK STATE ROUTING</vt:lpstr>
      <vt:lpstr>PowerPoint Presentation</vt:lpstr>
      <vt:lpstr>Hierarchical Routing</vt:lpstr>
      <vt:lpstr>PowerPoint Presentation</vt:lpstr>
      <vt:lpstr>PowerPoint Presentation</vt:lpstr>
      <vt:lpstr>Explanation </vt:lpstr>
      <vt:lpstr>Think and solve?  If the same subnet of 720 routers is partitioned into 8 clusters, each containing 9 regions and each region containing 10 routers. Then what will be the total number of table entries in each router. </vt:lpstr>
      <vt:lpstr>PowerPoint Presentation</vt:lpstr>
      <vt:lpstr>5.3. Congestion Control Algorithms </vt:lpstr>
      <vt:lpstr>5.3. Congestion Control Algorithms </vt:lpstr>
      <vt:lpstr>5.3. Congestion Control Algorithms   Congestion</vt:lpstr>
      <vt:lpstr>5.3. Congestion Control Algorithms </vt:lpstr>
      <vt:lpstr>PowerPoint Presentation</vt:lpstr>
      <vt:lpstr>5.3. Congestion Control Algorithms    General Principles of Congestion Control</vt:lpstr>
      <vt:lpstr>5.3. Congestion Control Algorithms    Congestion Prevention Policies</vt:lpstr>
      <vt:lpstr>PowerPoint Presentation</vt:lpstr>
      <vt:lpstr>PowerPoint Presentation</vt:lpstr>
      <vt:lpstr>PowerPoint Presentation</vt:lpstr>
      <vt:lpstr>PowerPoint Presentation</vt:lpstr>
      <vt:lpstr>PowerPoint Presentation</vt:lpstr>
      <vt:lpstr>Congestion control in data-gram and sub-nets : </vt:lpstr>
      <vt:lpstr>PowerPoint Presentation</vt:lpstr>
      <vt:lpstr>A choke packet</vt:lpstr>
      <vt:lpstr>PowerPoint Presentation</vt:lpstr>
      <vt:lpstr>PowerPoint Presentation</vt:lpstr>
      <vt:lpstr>PowerPoint Presentation</vt:lpstr>
      <vt:lpstr>Hop-by-Hop  Choke Packets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Jitter Control</vt:lpstr>
      <vt:lpstr>PowerPoint Presentation</vt:lpstr>
      <vt:lpstr>Congestion control algorithms</vt:lpstr>
      <vt:lpstr>PowerPoint Presentation</vt:lpstr>
      <vt:lpstr>PowerPoint Presentation</vt:lpstr>
      <vt:lpstr>PowerPoint Presentation</vt:lpstr>
      <vt:lpstr>PowerPoint Presentation</vt:lpstr>
      <vt:lpstr>PowerPoint Presentation</vt:lpstr>
      <vt:lpstr>PowerPoint Presentation</vt:lpstr>
      <vt:lpstr>Admission control</vt:lpstr>
      <vt:lpstr>IP Addresses: Classful Addressing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Venu G</dc:creator>
  <cp:lastModifiedBy>Venu G</cp:lastModifiedBy>
  <cp:revision>57</cp:revision>
  <dcterms:created xsi:type="dcterms:W3CDTF">2022-04-21T00:46:37Z</dcterms:created>
  <dcterms:modified xsi:type="dcterms:W3CDTF">2022-05-06T06:56:16Z</dcterms:modified>
</cp:coreProperties>
</file>